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36" r:id="rId1"/>
  </p:sldMasterIdLst>
  <p:notesMasterIdLst>
    <p:notesMasterId r:id="rId16"/>
  </p:notesMasterIdLst>
  <p:sldIdLst>
    <p:sldId id="256" r:id="rId2"/>
    <p:sldId id="848" r:id="rId3"/>
    <p:sldId id="852" r:id="rId4"/>
    <p:sldId id="870" r:id="rId5"/>
    <p:sldId id="875" r:id="rId6"/>
    <p:sldId id="871" r:id="rId7"/>
    <p:sldId id="877" r:id="rId8"/>
    <p:sldId id="879" r:id="rId9"/>
    <p:sldId id="872" r:id="rId10"/>
    <p:sldId id="873" r:id="rId11"/>
    <p:sldId id="876" r:id="rId12"/>
    <p:sldId id="878" r:id="rId13"/>
    <p:sldId id="874" r:id="rId14"/>
    <p:sldId id="263" r:id="rId1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8F58BE-808F-28B7-C0F2-49FBB1A7EB8F}" name="Sophie Blossier" initials="SB" userId="S::sophie.blossier@madicholding.onmicrosoft.com::daac73b4-216e-44cf-80d6-8845d45ccf3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éo DUMONT" initials="LD" lastIdx="1" clrIdx="0">
    <p:extLst>
      <p:ext uri="{19B8F6BF-5375-455C-9EA6-DF929625EA0E}">
        <p15:presenceInfo xmlns:p15="http://schemas.microsoft.com/office/powerpoint/2012/main" userId="S-1-5-21-863816021-2492695145-79292083-28409" providerId="AD"/>
      </p:ext>
    </p:extLst>
  </p:cmAuthor>
  <p:cmAuthor id="2" name="Jérémy CASTETS" initials="JC" lastIdx="25" clrIdx="1">
    <p:extLst>
      <p:ext uri="{19B8F6BF-5375-455C-9EA6-DF929625EA0E}">
        <p15:presenceInfo xmlns:p15="http://schemas.microsoft.com/office/powerpoint/2012/main" userId="S-1-5-21-863816021-2492695145-79292083-378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FFFF66"/>
    <a:srgbClr val="E1E5EA"/>
    <a:srgbClr val="384E73"/>
    <a:srgbClr val="9CA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62" autoAdjust="0"/>
  </p:normalViewPr>
  <p:slideViewPr>
    <p:cSldViewPr snapToGrid="0" snapToObjects="1">
      <p:cViewPr varScale="1">
        <p:scale>
          <a:sx n="104" d="100"/>
          <a:sy n="104" d="100"/>
        </p:scale>
        <p:origin x="7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AE247-0523-474F-B5EB-B0626B2EE663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415B7-850F-44A4-A156-DC6768D9A2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83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groupe.madic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900E8-D1FD-6F80-149C-759DAA9C6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4FA6E1-66BF-A786-83D9-D2A2416FC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BC84DC-002A-77D8-3671-0A324060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9AEC11-4C14-5197-1C6C-86ADE5E1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79ED8-D278-3A18-7D2B-F14FBBE9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66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ED9EE-07D5-C8AC-836E-F3FE3009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12D4C3-4055-1BF5-B2C6-D31D24B88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0E6687-8195-D7E4-8E09-FFCA06F8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B0444C-9534-2DF7-B9BA-360C87BC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F67C15-2EB5-70E7-3741-C8D0CE17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40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8F611ED-1B93-E36D-2F52-5638F7DDD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EA4140-19C0-360D-8BEF-357B068BB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CB4603-40F6-9396-AA93-CF42FAE5C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E45932-3622-542D-691E-775B19EE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CED9DD-43D5-312E-AFC4-BFA38DCD7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10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897C0A6-D97F-A54E-8908-6E488EFE6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4727CF-B664-B940-96FD-069D9A89F6DC}"/>
              </a:ext>
            </a:extLst>
          </p:cNvPr>
          <p:cNvSpPr/>
          <p:nvPr userDrawn="1"/>
        </p:nvSpPr>
        <p:spPr>
          <a:xfrm>
            <a:off x="0" y="6502880"/>
            <a:ext cx="7812741" cy="2223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fr-FR" sz="1000" dirty="0">
                <a:solidFill>
                  <a:schemeClr val="tx1"/>
                </a:solidFill>
                <a:latin typeface="+mn-lt"/>
              </a:rPr>
              <a:t>Siège social : 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+mn-lt"/>
              </a:rPr>
              <a:t>5 impasse des Tourmalines - 44300 Nantes - France - +33 2 40 92 18 58 - 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+mn-lt"/>
                <a:hlinkClick r:id="rId3"/>
              </a:rPr>
              <a:t>contact@groupe.madic.com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+mn-lt"/>
              </a:rPr>
              <a:t> - </a:t>
            </a:r>
            <a:r>
              <a:rPr lang="fr-FR" sz="1000" b="0" i="0" dirty="0" err="1">
                <a:solidFill>
                  <a:srgbClr val="000000"/>
                </a:solidFill>
                <a:effectLst/>
                <a:latin typeface="+mn-lt"/>
              </a:rPr>
              <a:t>www.groupe.madic.com</a:t>
            </a:r>
            <a:endParaRPr lang="fr-FR" sz="1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2150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1A99A4-F5F0-E14A-9EF9-26D9DDC0DED8}"/>
              </a:ext>
            </a:extLst>
          </p:cNvPr>
          <p:cNvSpPr/>
          <p:nvPr userDrawn="1"/>
        </p:nvSpPr>
        <p:spPr>
          <a:xfrm>
            <a:off x="0" y="-2"/>
            <a:ext cx="9238734" cy="720000"/>
          </a:xfrm>
          <a:prstGeom prst="rect">
            <a:avLst/>
          </a:prstGeom>
          <a:solidFill>
            <a:srgbClr val="38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57E0FA-2CB0-CE42-B48E-43877D14C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473" y="3"/>
            <a:ext cx="719997" cy="7199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6634CB-6509-F847-9A98-585F317A9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8734" y="-3"/>
            <a:ext cx="2953266" cy="720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7C19B2-D279-6848-8230-ADB5D63764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976" y="6331880"/>
            <a:ext cx="918049" cy="34512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4B7988-651B-4E5B-A736-BE51B126AE27}"/>
              </a:ext>
            </a:extLst>
          </p:cNvPr>
          <p:cNvSpPr txBox="1">
            <a:spLocks/>
          </p:cNvSpPr>
          <p:nvPr userDrawn="1"/>
        </p:nvSpPr>
        <p:spPr>
          <a:xfrm>
            <a:off x="10884876" y="6331880"/>
            <a:ext cx="1192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11013C-5BBA-7F4F-9560-5128B0899B9F}" type="slidenum">
              <a: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‹N°›</a:t>
            </a:fld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C81B48-6314-B7A5-FA29-DFE9B3BAE981}"/>
              </a:ext>
            </a:extLst>
          </p:cNvPr>
          <p:cNvSpPr/>
          <p:nvPr userDrawn="1"/>
        </p:nvSpPr>
        <p:spPr>
          <a:xfrm>
            <a:off x="173784" y="6407669"/>
            <a:ext cx="4039285" cy="2208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formations MADIC group </a:t>
            </a:r>
            <a:r>
              <a:rPr lang="fr-FR" sz="9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FR - 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 – V1</a:t>
            </a:r>
          </a:p>
        </p:txBody>
      </p:sp>
    </p:spTree>
    <p:extLst>
      <p:ext uri="{BB962C8B-B14F-4D97-AF65-F5344CB8AC3E}">
        <p14:creationId xmlns:p14="http://schemas.microsoft.com/office/powerpoint/2010/main" val="1298958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CC54A4B-A509-824A-BD1A-09EEA4E80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48744"/>
            <a:ext cx="12192001" cy="26115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D2DF31-ACB6-504F-B342-E243CC6BA0B2}"/>
              </a:ext>
            </a:extLst>
          </p:cNvPr>
          <p:cNvSpPr/>
          <p:nvPr userDrawn="1"/>
        </p:nvSpPr>
        <p:spPr>
          <a:xfrm>
            <a:off x="0" y="-2"/>
            <a:ext cx="12192000" cy="720000"/>
          </a:xfrm>
          <a:prstGeom prst="rect">
            <a:avLst/>
          </a:prstGeom>
          <a:solidFill>
            <a:srgbClr val="38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EF892A-878E-8B4D-AB2D-4A64A0706E67}"/>
              </a:ext>
            </a:extLst>
          </p:cNvPr>
          <p:cNvSpPr txBox="1"/>
          <p:nvPr userDrawn="1"/>
        </p:nvSpPr>
        <p:spPr>
          <a:xfrm>
            <a:off x="-332497" y="2452040"/>
            <a:ext cx="9716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Montserrat Light" panose="00000400000000000000" pitchFamily="2" charset="0"/>
              </a:rPr>
              <a:t>DE VOTRE ATTENTION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A2325-587B-CD4E-AEDF-B17774014FD7}"/>
              </a:ext>
            </a:extLst>
          </p:cNvPr>
          <p:cNvSpPr/>
          <p:nvPr userDrawn="1"/>
        </p:nvSpPr>
        <p:spPr>
          <a:xfrm>
            <a:off x="628427" y="19048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0" dirty="0">
                <a:solidFill>
                  <a:schemeClr val="bg1"/>
                </a:solidFill>
              </a:rPr>
              <a:t>WWW.GROUPE.MADIC.COM	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3627122-3439-B94F-B5E6-7FED589CEE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473" y="3"/>
            <a:ext cx="719997" cy="7199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DE42DF-DA6B-F046-881F-E9BA94DEF4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976" y="6331880"/>
            <a:ext cx="918049" cy="34512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466C8AA-88E0-3846-8132-771B88D9D8DA}"/>
              </a:ext>
            </a:extLst>
          </p:cNvPr>
          <p:cNvSpPr txBox="1"/>
          <p:nvPr userDrawn="1"/>
        </p:nvSpPr>
        <p:spPr>
          <a:xfrm>
            <a:off x="-2250282" y="2000576"/>
            <a:ext cx="8099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Montserrat Light" panose="00000400000000000000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53115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ntermé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CEB68D7-ED3E-E84E-A237-4E98FAAF95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39665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797ACC-4D26-0848-A379-DAE9EFE745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976" y="6331880"/>
            <a:ext cx="918049" cy="345123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0357638-62B8-48B3-B5A6-C5698EE4384E}"/>
              </a:ext>
            </a:extLst>
          </p:cNvPr>
          <p:cNvSpPr txBox="1">
            <a:spLocks/>
          </p:cNvSpPr>
          <p:nvPr userDrawn="1"/>
        </p:nvSpPr>
        <p:spPr>
          <a:xfrm>
            <a:off x="10884876" y="6331880"/>
            <a:ext cx="1192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11013C-5BBA-7F4F-9560-5128B0899B9F}" type="slidenum">
              <a: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‹N°›</a:t>
            </a:fld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C59F8-D598-4754-956C-A6E4B1ABFCEE}"/>
              </a:ext>
            </a:extLst>
          </p:cNvPr>
          <p:cNvSpPr/>
          <p:nvPr userDrawn="1"/>
        </p:nvSpPr>
        <p:spPr>
          <a:xfrm>
            <a:off x="173784" y="6407669"/>
            <a:ext cx="4039285" cy="2208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formations MADIC group </a:t>
            </a:r>
            <a:r>
              <a:rPr lang="fr-FR" sz="9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FR - 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 – V1</a:t>
            </a:r>
          </a:p>
        </p:txBody>
      </p:sp>
    </p:spTree>
    <p:extLst>
      <p:ext uri="{BB962C8B-B14F-4D97-AF65-F5344CB8AC3E}">
        <p14:creationId xmlns:p14="http://schemas.microsoft.com/office/powerpoint/2010/main" val="180999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E8D2E1-A1EE-47E6-91B1-F5CAFDE10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1A99A4-F5F0-E14A-9EF9-26D9DDC0DED8}"/>
              </a:ext>
            </a:extLst>
          </p:cNvPr>
          <p:cNvSpPr/>
          <p:nvPr userDrawn="1"/>
        </p:nvSpPr>
        <p:spPr>
          <a:xfrm>
            <a:off x="0" y="-2"/>
            <a:ext cx="9238734" cy="720000"/>
          </a:xfrm>
          <a:prstGeom prst="rect">
            <a:avLst/>
          </a:prstGeom>
          <a:solidFill>
            <a:srgbClr val="38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57E0FA-2CB0-CE42-B48E-43877D14C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473" y="3"/>
            <a:ext cx="719997" cy="7199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6634CB-6509-F847-9A98-585F317A9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8734" y="-3"/>
            <a:ext cx="2953266" cy="720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7C19B2-D279-6848-8230-ADB5D63764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976" y="6331880"/>
            <a:ext cx="918049" cy="34512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4B7988-651B-4E5B-A736-BE51B126AE27}"/>
              </a:ext>
            </a:extLst>
          </p:cNvPr>
          <p:cNvSpPr txBox="1">
            <a:spLocks/>
          </p:cNvSpPr>
          <p:nvPr userDrawn="1"/>
        </p:nvSpPr>
        <p:spPr>
          <a:xfrm>
            <a:off x="10884876" y="6331880"/>
            <a:ext cx="1192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11013C-5BBA-7F4F-9560-5128B0899B9F}" type="slidenum">
              <a: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‹N°›</a:t>
            </a:fld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9E44EF-AA08-EDDF-9118-5431175DB6FC}"/>
              </a:ext>
            </a:extLst>
          </p:cNvPr>
          <p:cNvSpPr/>
          <p:nvPr userDrawn="1"/>
        </p:nvSpPr>
        <p:spPr>
          <a:xfrm>
            <a:off x="173784" y="6407669"/>
            <a:ext cx="4039285" cy="2208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formations MADIC group </a:t>
            </a:r>
            <a:r>
              <a:rPr lang="fr-FR" sz="9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FR - 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 – V1</a:t>
            </a:r>
          </a:p>
        </p:txBody>
      </p:sp>
    </p:spTree>
    <p:extLst>
      <p:ext uri="{BB962C8B-B14F-4D97-AF65-F5344CB8AC3E}">
        <p14:creationId xmlns:p14="http://schemas.microsoft.com/office/powerpoint/2010/main" val="3647967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1A99A4-F5F0-E14A-9EF9-26D9DDC0DED8}"/>
              </a:ext>
            </a:extLst>
          </p:cNvPr>
          <p:cNvSpPr/>
          <p:nvPr userDrawn="1"/>
        </p:nvSpPr>
        <p:spPr>
          <a:xfrm>
            <a:off x="0" y="-2"/>
            <a:ext cx="9238734" cy="720000"/>
          </a:xfrm>
          <a:prstGeom prst="rect">
            <a:avLst/>
          </a:prstGeom>
          <a:solidFill>
            <a:srgbClr val="38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57E0FA-2CB0-CE42-B48E-43877D14C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473" y="3"/>
            <a:ext cx="719997" cy="7199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6634CB-6509-F847-9A98-585F317A9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8734" y="-3"/>
            <a:ext cx="2953266" cy="720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7C19B2-D279-6848-8230-ADB5D63764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976" y="6331880"/>
            <a:ext cx="918049" cy="34512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4B7988-651B-4E5B-A736-BE51B126AE27}"/>
              </a:ext>
            </a:extLst>
          </p:cNvPr>
          <p:cNvSpPr txBox="1">
            <a:spLocks/>
          </p:cNvSpPr>
          <p:nvPr userDrawn="1"/>
        </p:nvSpPr>
        <p:spPr>
          <a:xfrm>
            <a:off x="10884876" y="6331880"/>
            <a:ext cx="1192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11013C-5BBA-7F4F-9560-5128B0899B9F}" type="slidenum">
              <a: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‹N°›</a:t>
            </a:fld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8AB1CD-ADF6-4C83-8B9E-00F7DDD632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13999" y="1729678"/>
            <a:ext cx="2736700" cy="38454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EFB24-03BE-41AF-AFCC-5253AA4B68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2640" y="1729678"/>
            <a:ext cx="2736700" cy="384546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450D35-B2CF-406B-BD2D-9715D142AF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50990" y="1729677"/>
            <a:ext cx="2736700" cy="38454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44DFDC-3C09-4776-982E-375C04A8CA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9340" y="1728736"/>
            <a:ext cx="2736700" cy="384546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26B6B7-990F-4F7F-A510-E7710E481B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87690" y="1728735"/>
            <a:ext cx="2736700" cy="384546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385C66-8DAB-406F-A293-736D8126A9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45649" y="1729679"/>
            <a:ext cx="2736700" cy="38454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C5E7F2-579E-F534-F86B-010C71798B53}"/>
              </a:ext>
            </a:extLst>
          </p:cNvPr>
          <p:cNvSpPr/>
          <p:nvPr userDrawn="1"/>
        </p:nvSpPr>
        <p:spPr>
          <a:xfrm>
            <a:off x="173784" y="6407669"/>
            <a:ext cx="4039285" cy="2208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formations MADIC group </a:t>
            </a:r>
            <a:r>
              <a:rPr lang="fr-FR" sz="9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FR - 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 – V1</a:t>
            </a:r>
          </a:p>
        </p:txBody>
      </p:sp>
    </p:spTree>
    <p:extLst>
      <p:ext uri="{BB962C8B-B14F-4D97-AF65-F5344CB8AC3E}">
        <p14:creationId xmlns:p14="http://schemas.microsoft.com/office/powerpoint/2010/main" val="1023096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de 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E72BDE-0FBC-4CB4-899C-B1C0C5FE2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133" y="-86231"/>
            <a:ext cx="12191998" cy="6856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1A99A4-F5F0-E14A-9EF9-26D9DDC0DED8}"/>
              </a:ext>
            </a:extLst>
          </p:cNvPr>
          <p:cNvSpPr/>
          <p:nvPr userDrawn="1"/>
        </p:nvSpPr>
        <p:spPr>
          <a:xfrm>
            <a:off x="0" y="-2"/>
            <a:ext cx="9238734" cy="720000"/>
          </a:xfrm>
          <a:prstGeom prst="rect">
            <a:avLst/>
          </a:prstGeom>
          <a:solidFill>
            <a:srgbClr val="384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57E0FA-2CB0-CE42-B48E-43877D14C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473" y="3"/>
            <a:ext cx="719997" cy="7199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6634CB-6509-F847-9A98-585F317A9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8734" y="-3"/>
            <a:ext cx="2953266" cy="7200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7C19B2-D279-6848-8230-ADB5D63764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976" y="6331880"/>
            <a:ext cx="918049" cy="34512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4B7988-651B-4E5B-A736-BE51B126AE27}"/>
              </a:ext>
            </a:extLst>
          </p:cNvPr>
          <p:cNvSpPr txBox="1">
            <a:spLocks/>
          </p:cNvSpPr>
          <p:nvPr userDrawn="1"/>
        </p:nvSpPr>
        <p:spPr>
          <a:xfrm>
            <a:off x="10884876" y="6331880"/>
            <a:ext cx="1192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11013C-5BBA-7F4F-9560-5128B0899B9F}" type="slidenum">
              <a:rPr lang="fr-FR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‹N°›</a:t>
            </a:fld>
            <a:endParaRPr 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88C95-0731-E9C6-821A-720C21C685CF}"/>
              </a:ext>
            </a:extLst>
          </p:cNvPr>
          <p:cNvSpPr/>
          <p:nvPr userDrawn="1"/>
        </p:nvSpPr>
        <p:spPr>
          <a:xfrm>
            <a:off x="173784" y="6407669"/>
            <a:ext cx="4039285" cy="2208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formations MADIC group </a:t>
            </a:r>
            <a:r>
              <a:rPr lang="fr-FR" sz="9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FR - </a:t>
            </a: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2023 – V1</a:t>
            </a:r>
          </a:p>
        </p:txBody>
      </p:sp>
    </p:spTree>
    <p:extLst>
      <p:ext uri="{BB962C8B-B14F-4D97-AF65-F5344CB8AC3E}">
        <p14:creationId xmlns:p14="http://schemas.microsoft.com/office/powerpoint/2010/main" val="159209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9296E-E765-F810-FD92-9EE4D7F1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EC3214-DE34-F7C6-F4BF-3FBBD34D2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F92215-6DB0-71E3-303D-832DBCA9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37B11E-6FAA-58C5-B37D-0253CC24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C65248-C4FC-F81F-5832-52C538B44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50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B082B4-7B90-83DA-C717-445987C9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DB6904-6A63-FDED-CB1C-65F7E6A5D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97F0CD-F98F-D1F6-7CFA-6D0DD097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9A99D7-C4AD-9F8B-0EAA-B5CB5548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0D466C-823B-E865-8E55-887B814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53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3A398-79A3-C24C-7283-E8F7820F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979C57-D432-5590-DAFF-5D19C059C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C4B739-F407-976F-9DF2-2598CB8FC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417569-D140-F18A-9735-A9924E96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687056-4726-AD20-4DCC-88A55191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5873F0-BCA7-7B1E-8E2D-DB83DB97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10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37FCC-2BB1-51F4-FFA7-FDD37451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C1D5C1-4A1C-9E1F-E9F1-439706609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F7A89F-69BF-D9BB-9695-E406D7E9C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B14C7D-8C8E-B17E-B4B4-2A6581D2E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EBB9660-2E68-C0BE-24A6-99C23BF981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88CF1A-53C8-5EEA-C155-7F52E192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985DDE-22B8-74AB-084B-FC9307D4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C22409-886C-04AB-201B-E7A0B969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7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348C7-0005-5615-6937-BBE03F5E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AE7FCF-F2F6-41C7-D03E-BB61403D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5616C7-5D22-01F1-EAD5-FC40E5D8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ABF123-1FA9-0DE6-39A1-0B04D2F5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05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E080A02-E5C3-3FE4-AC6C-494FA0CD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6E31681-8399-0EDF-2D57-5B50F6E8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4A58B8-CD16-9108-3560-150E229E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7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B4F2A-7540-6AD5-B946-19D1DA6A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EEE4C1-0DF3-9EE5-4F5E-F994BE7EE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5697AA-B152-4C5E-174D-DCA57006B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9623F2-CEF5-9303-FB51-62FA31EE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FBA4E8-A4B6-5A2F-5551-3CD4995B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8D06C2-725C-893C-1C18-EFF6B4E4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59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3750E-CBD3-C35F-24F6-48546C4F2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224FC4-FAB3-8D77-4DB6-730D2608F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4ED1F3-4B51-B8A2-752F-86EB0BE97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C194E0-9F67-C163-DA2A-F17AF740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59B388-BE07-4F16-50A6-10E04E35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AA15D9-9BA7-E940-3CD7-B06F5853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14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F726C4-CBBA-3072-FA79-E095E7C1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52E7B2-3962-833D-A1D0-748A1F79A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38156C-0FA9-ACF0-9972-7F051617D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3C237-E694-F942-828B-A97C5E84496E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0E7780-E0F1-85B7-2188-449C8ED0B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F4A8C4-8EE8-A20E-FF48-A631D8827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108FD-AE56-1342-8206-7CE89A35D3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19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650" r:id="rId15"/>
    <p:sldLayoutId id="2147483653" r:id="rId16"/>
    <p:sldLayoutId id="2147483656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5EA5B-8EEB-8BE4-AEE9-1A7291DFF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FD37C-3A94-01FA-F307-DAD21A0487CE}"/>
              </a:ext>
            </a:extLst>
          </p:cNvPr>
          <p:cNvSpPr/>
          <p:nvPr/>
        </p:nvSpPr>
        <p:spPr>
          <a:xfrm>
            <a:off x="728680" y="178800"/>
            <a:ext cx="2333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routeur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8960F6-5372-B4B6-9363-A85C614465AB}"/>
              </a:ext>
            </a:extLst>
          </p:cNvPr>
          <p:cNvSpPr txBox="1"/>
          <p:nvPr/>
        </p:nvSpPr>
        <p:spPr>
          <a:xfrm>
            <a:off x="2031609" y="1177801"/>
            <a:ext cx="181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F3X26Q et F3426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D95264-8494-654F-7F32-29518C8FB963}"/>
              </a:ext>
            </a:extLst>
          </p:cNvPr>
          <p:cNvSpPr txBox="1"/>
          <p:nvPr/>
        </p:nvSpPr>
        <p:spPr>
          <a:xfrm>
            <a:off x="8558785" y="1177801"/>
            <a:ext cx="181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RUT200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0F7A15-C216-F6CA-C26D-723F92DE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3" y="1919588"/>
            <a:ext cx="4833281" cy="216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270423-AFE9-BFDD-2F75-C939BB267E0F}"/>
              </a:ext>
            </a:extLst>
          </p:cNvPr>
          <p:cNvSpPr txBox="1"/>
          <p:nvPr/>
        </p:nvSpPr>
        <p:spPr>
          <a:xfrm>
            <a:off x="20208" y="4416463"/>
            <a:ext cx="5842014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/>
              <a:t>Cliquer sur Administration &gt; Backup</a:t>
            </a:r>
          </a:p>
          <a:p>
            <a:pPr algn="ctr">
              <a:lnSpc>
                <a:spcPct val="150000"/>
              </a:lnSpc>
            </a:pPr>
            <a:r>
              <a:rPr lang="fr-FR" sz="2000" b="1" dirty="0"/>
              <a:t>Le fichier à utiliser doit correspondre au modèle de routeur F3426 ou F3X26Q</a:t>
            </a:r>
          </a:p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FF0000"/>
                </a:solidFill>
              </a:rPr>
              <a:t>Pour plus d’information voir NT23011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0B4200-9019-771B-AEB5-0D6ABC74330B}"/>
              </a:ext>
            </a:extLst>
          </p:cNvPr>
          <p:cNvSpPr txBox="1"/>
          <p:nvPr/>
        </p:nvSpPr>
        <p:spPr>
          <a:xfrm>
            <a:off x="6539474" y="4443113"/>
            <a:ext cx="5533747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/>
              <a:t>Cliquer sur System &gt; Maintenance &gt; Backup</a:t>
            </a:r>
          </a:p>
          <a:p>
            <a:pPr algn="ctr">
              <a:lnSpc>
                <a:spcPct val="150000"/>
              </a:lnSpc>
            </a:pPr>
            <a:r>
              <a:rPr lang="fr-FR" sz="2000" b="1" dirty="0"/>
              <a:t>Puis choisir le fichier </a:t>
            </a:r>
            <a:r>
              <a:rPr lang="fr-FR" sz="2000" b="1" u="sng" dirty="0"/>
              <a:t>Backup-RUT200</a:t>
            </a:r>
            <a:r>
              <a:rPr lang="fr-FR" sz="2000" b="1" dirty="0"/>
              <a:t> sur le SFTP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D33E88C-5553-AE87-D536-9ACF7C0A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384" y="1915123"/>
            <a:ext cx="5187925" cy="216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DA004AD-1EB4-5475-A160-0E1EF322CA34}"/>
              </a:ext>
            </a:extLst>
          </p:cNvPr>
          <p:cNvSpPr txBox="1"/>
          <p:nvPr/>
        </p:nvSpPr>
        <p:spPr>
          <a:xfrm>
            <a:off x="6329779" y="5319846"/>
            <a:ext cx="6039775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/>
              <a:t>Il est possible de faire un </a:t>
            </a:r>
            <a:r>
              <a:rPr lang="fr-FR" sz="2000" b="1" u="sng" dirty="0"/>
              <a:t>fichier Backup personnalisé </a:t>
            </a:r>
            <a:r>
              <a:rPr lang="fr-FR" sz="2000" b="1" dirty="0"/>
              <a:t>en cliquant sur </a:t>
            </a:r>
            <a:r>
              <a:rPr lang="fr-FR" sz="2000" b="1" dirty="0">
                <a:solidFill>
                  <a:srgbClr val="FF0000"/>
                </a:solidFill>
              </a:rPr>
              <a:t>Download Backup archive</a:t>
            </a:r>
          </a:p>
        </p:txBody>
      </p:sp>
    </p:spTree>
    <p:extLst>
      <p:ext uri="{BB962C8B-B14F-4D97-AF65-F5344CB8AC3E}">
        <p14:creationId xmlns:p14="http://schemas.microsoft.com/office/powerpoint/2010/main" val="2970125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FC83-86C5-9FEA-3000-4C67A0249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5961C8-7AC8-DA5A-6DCE-331DF1021380}"/>
              </a:ext>
            </a:extLst>
          </p:cNvPr>
          <p:cNvSpPr/>
          <p:nvPr/>
        </p:nvSpPr>
        <p:spPr>
          <a:xfrm>
            <a:off x="728680" y="178800"/>
            <a:ext cx="3848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des </a:t>
            </a:r>
            <a:r>
              <a:rPr lang="fr-FR" b="1" dirty="0" err="1">
                <a:solidFill>
                  <a:schemeClr val="bg1"/>
                </a:solidFill>
              </a:rPr>
              <a:t>Firmware</a:t>
            </a:r>
            <a:r>
              <a:rPr lang="fr-FR" b="1" dirty="0">
                <a:solidFill>
                  <a:schemeClr val="bg1"/>
                </a:solidFill>
              </a:rPr>
              <a:t> des routeurs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CF934F-A1C3-5525-54B2-AA7A17E193F6}"/>
              </a:ext>
            </a:extLst>
          </p:cNvPr>
          <p:cNvSpPr txBox="1"/>
          <p:nvPr/>
        </p:nvSpPr>
        <p:spPr>
          <a:xfrm>
            <a:off x="2031609" y="1177801"/>
            <a:ext cx="181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F3X26Q et F3426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E4415D-EFCF-3945-01C0-3674DCBA927A}"/>
              </a:ext>
            </a:extLst>
          </p:cNvPr>
          <p:cNvSpPr txBox="1"/>
          <p:nvPr/>
        </p:nvSpPr>
        <p:spPr>
          <a:xfrm>
            <a:off x="8558785" y="1177801"/>
            <a:ext cx="181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RUT200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4CF2C6-B30B-9DF0-9435-BB68A02C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27" y="1617308"/>
            <a:ext cx="5537446" cy="23574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C87504-1F1F-030C-F845-EE95DFE0D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887" y="5125208"/>
            <a:ext cx="1230051" cy="9175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0B99F18-144E-A09A-0239-B81FED1BB6F7}"/>
              </a:ext>
            </a:extLst>
          </p:cNvPr>
          <p:cNvSpPr txBox="1"/>
          <p:nvPr/>
        </p:nvSpPr>
        <p:spPr>
          <a:xfrm>
            <a:off x="2870434" y="3961298"/>
            <a:ext cx="318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Concerne uniquement le F3X26Q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3CF2BC6-0645-05CC-1512-04E32694B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998" y="4395826"/>
            <a:ext cx="546716" cy="54671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E314E4-DA4C-D85D-7639-041A8F1E9F91}"/>
              </a:ext>
            </a:extLst>
          </p:cNvPr>
          <p:cNvSpPr txBox="1"/>
          <p:nvPr/>
        </p:nvSpPr>
        <p:spPr>
          <a:xfrm>
            <a:off x="39132" y="4252014"/>
            <a:ext cx="36184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Cliquer sur Administration &gt; </a:t>
            </a:r>
            <a:r>
              <a:rPr lang="fr-FR" sz="2000" b="1" dirty="0" err="1"/>
              <a:t>Firmware</a:t>
            </a:r>
            <a:r>
              <a:rPr lang="fr-FR" sz="2000" b="1" dirty="0"/>
              <a:t> </a:t>
            </a:r>
            <a:r>
              <a:rPr lang="fr-FR" sz="2000" b="1" dirty="0" err="1"/>
              <a:t>Upgarde</a:t>
            </a:r>
            <a:endParaRPr lang="fr-FR" sz="2000" b="1" dirty="0"/>
          </a:p>
          <a:p>
            <a:pPr algn="ctr"/>
            <a:endParaRPr lang="fr-FR" sz="2000" b="1" dirty="0"/>
          </a:p>
          <a:p>
            <a:pPr algn="ctr"/>
            <a:r>
              <a:rPr lang="fr-FR" sz="2000" b="1" dirty="0"/>
              <a:t>Puis cliquer sur </a:t>
            </a:r>
            <a:r>
              <a:rPr lang="fr-FR" sz="2000" b="1" dirty="0">
                <a:solidFill>
                  <a:srgbClr val="FF0000"/>
                </a:solidFill>
              </a:rPr>
              <a:t>Choisir un fichier</a:t>
            </a:r>
          </a:p>
          <a:p>
            <a:pPr algn="ctr"/>
            <a:r>
              <a:rPr lang="fr-FR" sz="2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000" b="1" dirty="0">
                <a:solidFill>
                  <a:srgbClr val="000000"/>
                </a:solidFill>
              </a:rPr>
              <a:t>Et sélectionner </a:t>
            </a:r>
            <a:r>
              <a:rPr lang="fr-FR" sz="2000" b="1" dirty="0"/>
              <a:t>: </a:t>
            </a:r>
            <a:r>
              <a:rPr lang="fr-FR" sz="2000" b="1" dirty="0">
                <a:solidFill>
                  <a:srgbClr val="FF0000"/>
                </a:solidFill>
              </a:rPr>
              <a:t>uimage-F3x26Q.....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5E5441F-AB66-9CF3-3C1B-E6BDCA5FA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438" y="1679684"/>
            <a:ext cx="5785686" cy="2295093"/>
          </a:xfrm>
          <a:prstGeom prst="rect">
            <a:avLst/>
          </a:prstGeom>
        </p:spPr>
      </p:pic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C4C33603-E115-F5A2-A0A2-AB7D2611A63B}"/>
              </a:ext>
            </a:extLst>
          </p:cNvPr>
          <p:cNvSpPr/>
          <p:nvPr/>
        </p:nvSpPr>
        <p:spPr>
          <a:xfrm>
            <a:off x="9741037" y="3412836"/>
            <a:ext cx="326599" cy="1711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426C34-DF85-F55E-BB10-C0FD3889C307}"/>
              </a:ext>
            </a:extLst>
          </p:cNvPr>
          <p:cNvSpPr txBox="1"/>
          <p:nvPr/>
        </p:nvSpPr>
        <p:spPr>
          <a:xfrm>
            <a:off x="7423294" y="4252014"/>
            <a:ext cx="4090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Cliquer sur System &gt; </a:t>
            </a:r>
            <a:r>
              <a:rPr lang="fr-FR" sz="2000" b="1" dirty="0" err="1"/>
              <a:t>Firmware</a:t>
            </a:r>
            <a:r>
              <a:rPr lang="fr-FR" sz="2000" b="1" dirty="0"/>
              <a:t> &gt; Update </a:t>
            </a:r>
            <a:r>
              <a:rPr lang="fr-FR" sz="2000" b="1" dirty="0" err="1"/>
              <a:t>Firmware</a:t>
            </a:r>
            <a:endParaRPr lang="fr-FR" sz="2000" b="1" dirty="0"/>
          </a:p>
          <a:p>
            <a:pPr algn="ctr"/>
            <a:endParaRPr lang="fr-FR" sz="2000" b="1" dirty="0"/>
          </a:p>
          <a:p>
            <a:pPr algn="ctr"/>
            <a:r>
              <a:rPr lang="fr-FR" sz="2000" b="1" dirty="0"/>
              <a:t>Cliquer sur </a:t>
            </a:r>
            <a:r>
              <a:rPr lang="fr-FR" sz="2000" b="1" dirty="0">
                <a:solidFill>
                  <a:srgbClr val="FF0000"/>
                </a:solidFill>
              </a:rPr>
              <a:t>Update </a:t>
            </a:r>
            <a:r>
              <a:rPr lang="fr-FR" sz="2000" b="1" dirty="0" err="1">
                <a:solidFill>
                  <a:srgbClr val="FF0000"/>
                </a:solidFill>
              </a:rPr>
              <a:t>from</a:t>
            </a:r>
            <a:r>
              <a:rPr lang="fr-FR" sz="2000" b="1" dirty="0">
                <a:solidFill>
                  <a:srgbClr val="FF0000"/>
                </a:solidFill>
              </a:rPr>
              <a:t> File </a:t>
            </a:r>
            <a:r>
              <a:rPr lang="fr-FR" sz="2000" b="1" dirty="0"/>
              <a:t>choisir le fichier avec </a:t>
            </a:r>
            <a:r>
              <a:rPr lang="fr-FR" sz="2000" b="1" dirty="0" err="1">
                <a:solidFill>
                  <a:srgbClr val="FF0000"/>
                </a:solidFill>
              </a:rPr>
              <a:t>Browse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/>
              <a:t>: RUT2M_R_00_XX sur le SFTP</a:t>
            </a:r>
          </a:p>
        </p:txBody>
      </p:sp>
    </p:spTree>
    <p:extLst>
      <p:ext uri="{BB962C8B-B14F-4D97-AF65-F5344CB8AC3E}">
        <p14:creationId xmlns:p14="http://schemas.microsoft.com/office/powerpoint/2010/main" val="129675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89D590-68FF-2918-B018-0558BF6D8078}"/>
              </a:ext>
            </a:extLst>
          </p:cNvPr>
          <p:cNvSpPr/>
          <p:nvPr/>
        </p:nvSpPr>
        <p:spPr>
          <a:xfrm>
            <a:off x="728680" y="178800"/>
            <a:ext cx="2357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Cluster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633D25-820D-447F-655D-B7310CBA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71" y="1774740"/>
            <a:ext cx="7820310" cy="37208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5916104-931D-13FD-3060-50E949457F5A}"/>
              </a:ext>
            </a:extLst>
          </p:cNvPr>
          <p:cNvSpPr txBox="1"/>
          <p:nvPr/>
        </p:nvSpPr>
        <p:spPr>
          <a:xfrm>
            <a:off x="212398" y="1110758"/>
            <a:ext cx="181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Cluster 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5566944E-5CF1-F302-5492-41B8F15FB6B1}"/>
              </a:ext>
            </a:extLst>
          </p:cNvPr>
          <p:cNvSpPr/>
          <p:nvPr/>
        </p:nvSpPr>
        <p:spPr>
          <a:xfrm rot="5400000">
            <a:off x="7788296" y="3365832"/>
            <a:ext cx="427724" cy="3693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00AC3E-4F6B-5690-0D67-991AD17933A3}"/>
              </a:ext>
            </a:extLst>
          </p:cNvPr>
          <p:cNvSpPr txBox="1"/>
          <p:nvPr/>
        </p:nvSpPr>
        <p:spPr>
          <a:xfrm>
            <a:off x="8736051" y="2178642"/>
            <a:ext cx="3309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Vérifier la version sur la partie gauche de l’interface web en </a:t>
            </a:r>
            <a:r>
              <a:rPr lang="fr-FR" b="1" dirty="0">
                <a:solidFill>
                  <a:schemeClr val="accent6"/>
                </a:solidFill>
              </a:rPr>
              <a:t>vert</a:t>
            </a:r>
            <a:r>
              <a:rPr lang="fr-FR" b="1" dirty="0"/>
              <a:t>, puis aller dans le menu </a:t>
            </a:r>
            <a:r>
              <a:rPr lang="fr-FR" b="1" dirty="0">
                <a:solidFill>
                  <a:srgbClr val="FF0000"/>
                </a:solidFill>
              </a:rPr>
              <a:t>System </a:t>
            </a:r>
            <a:r>
              <a:rPr lang="fr-FR" b="1" dirty="0">
                <a:solidFill>
                  <a:srgbClr val="000000"/>
                </a:solidFill>
              </a:rPr>
              <a:t>et cliquer sur </a:t>
            </a:r>
            <a:r>
              <a:rPr lang="fr-FR" b="1" dirty="0">
                <a:solidFill>
                  <a:srgbClr val="FF0000"/>
                </a:solidFill>
              </a:rPr>
              <a:t>Choisir un fichier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5D7537-FEF7-ECF4-11AA-EE4CBAE604D1}"/>
              </a:ext>
            </a:extLst>
          </p:cNvPr>
          <p:cNvSpPr txBox="1"/>
          <p:nvPr/>
        </p:nvSpPr>
        <p:spPr>
          <a:xfrm>
            <a:off x="8736051" y="4394690"/>
            <a:ext cx="3309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Cliquer sur </a:t>
            </a:r>
            <a:r>
              <a:rPr lang="fr-FR" b="1" dirty="0">
                <a:solidFill>
                  <a:schemeClr val="accent6"/>
                </a:solidFill>
              </a:rPr>
              <a:t>Install</a:t>
            </a:r>
            <a:r>
              <a:rPr lang="fr-FR" b="1" dirty="0"/>
              <a:t> puis faire redémarrer le cluster en appuyant sur </a:t>
            </a:r>
            <a:r>
              <a:rPr lang="fr-FR" b="1" dirty="0">
                <a:solidFill>
                  <a:srgbClr val="FF0000"/>
                </a:solidFill>
              </a:rPr>
              <a:t>Reboot hardware</a:t>
            </a:r>
          </a:p>
        </p:txBody>
      </p:sp>
    </p:spTree>
    <p:extLst>
      <p:ext uri="{BB962C8B-B14F-4D97-AF65-F5344CB8AC3E}">
        <p14:creationId xmlns:p14="http://schemas.microsoft.com/office/powerpoint/2010/main" val="92562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B6739-E9F4-DF4F-27FE-8805B9E67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0147D9-ED5D-CA12-1BCB-C922790ACEC7}"/>
              </a:ext>
            </a:extLst>
          </p:cNvPr>
          <p:cNvSpPr/>
          <p:nvPr/>
        </p:nvSpPr>
        <p:spPr>
          <a:xfrm>
            <a:off x="728680" y="178800"/>
            <a:ext cx="4387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Monitor-EV/carte contrôleur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895205-51D1-9A57-523F-10AE02B77D2E}"/>
              </a:ext>
            </a:extLst>
          </p:cNvPr>
          <p:cNvSpPr txBox="1"/>
          <p:nvPr/>
        </p:nvSpPr>
        <p:spPr>
          <a:xfrm>
            <a:off x="374732" y="1159427"/>
            <a:ext cx="150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Interface web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535073-395C-0DAE-8D47-D5EC78955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32" y="1874273"/>
            <a:ext cx="7853265" cy="37690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14A968-7A84-71FB-19ED-4C407CEDBEF9}"/>
              </a:ext>
            </a:extLst>
          </p:cNvPr>
          <p:cNvSpPr txBox="1"/>
          <p:nvPr/>
        </p:nvSpPr>
        <p:spPr>
          <a:xfrm>
            <a:off x="8966447" y="1874273"/>
            <a:ext cx="307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 manipulation vaut pour les PULSE 25 / 20-80 et 100-400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5DD988-0F12-3BFD-650E-7D8C42F6C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405" y="1015690"/>
            <a:ext cx="546716" cy="5467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C0ABD6-77F9-A8B8-5C0D-A996A5637AC7}"/>
              </a:ext>
            </a:extLst>
          </p:cNvPr>
          <p:cNvSpPr txBox="1"/>
          <p:nvPr/>
        </p:nvSpPr>
        <p:spPr>
          <a:xfrm>
            <a:off x="8966447" y="2691868"/>
            <a:ext cx="3074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Cliquer sur </a:t>
            </a:r>
            <a:r>
              <a:rPr lang="fr-FR" b="1" dirty="0">
                <a:solidFill>
                  <a:srgbClr val="FF0000"/>
                </a:solidFill>
              </a:rPr>
              <a:t>Upload new update </a:t>
            </a:r>
            <a:r>
              <a:rPr lang="fr-FR" b="1" dirty="0"/>
              <a:t>et choisir le dernier fichier disponible sur le</a:t>
            </a:r>
            <a:r>
              <a:rPr lang="fr-FR" b="1" dirty="0">
                <a:solidFill>
                  <a:srgbClr val="FF0000"/>
                </a:solidFill>
              </a:rPr>
              <a:t> SFTP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BB9DF2-1D00-7C83-AA78-EBE3A9E514EC}"/>
              </a:ext>
            </a:extLst>
          </p:cNvPr>
          <p:cNvSpPr txBox="1"/>
          <p:nvPr/>
        </p:nvSpPr>
        <p:spPr>
          <a:xfrm>
            <a:off x="8966447" y="3880854"/>
            <a:ext cx="3074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Cliquer sur la case </a:t>
            </a:r>
            <a:r>
              <a:rPr lang="fr-FR" b="1" dirty="0">
                <a:solidFill>
                  <a:srgbClr val="FF0000"/>
                </a:solidFill>
              </a:rPr>
              <a:t>Install update </a:t>
            </a:r>
            <a:r>
              <a:rPr lang="fr-FR" b="1" dirty="0"/>
              <a:t>et attendre le passage des 4 étapes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D7FF6E-E774-31FE-F365-7BAAA11049A4}"/>
              </a:ext>
            </a:extLst>
          </p:cNvPr>
          <p:cNvSpPr txBox="1"/>
          <p:nvPr/>
        </p:nvSpPr>
        <p:spPr>
          <a:xfrm>
            <a:off x="8966447" y="5069840"/>
            <a:ext cx="307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Vérifier la version dans </a:t>
            </a:r>
            <a:r>
              <a:rPr lang="fr-FR" b="1" dirty="0">
                <a:solidFill>
                  <a:srgbClr val="FF0000"/>
                </a:solidFill>
              </a:rPr>
              <a:t>Settings</a:t>
            </a:r>
            <a:r>
              <a:rPr lang="fr-FR" b="1" dirty="0"/>
              <a:t> &gt; </a:t>
            </a:r>
            <a:r>
              <a:rPr lang="fr-FR" b="1" dirty="0">
                <a:solidFill>
                  <a:srgbClr val="FF0000"/>
                </a:solidFill>
              </a:rPr>
              <a:t>Firmware version</a:t>
            </a:r>
          </a:p>
        </p:txBody>
      </p:sp>
    </p:spTree>
    <p:extLst>
      <p:ext uri="{BB962C8B-B14F-4D97-AF65-F5344CB8AC3E}">
        <p14:creationId xmlns:p14="http://schemas.microsoft.com/office/powerpoint/2010/main" val="669652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44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01FDF6C-D9E9-8F6C-78B8-A2EF5FF5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092" y="1609202"/>
            <a:ext cx="1722979" cy="22765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CBC0DE-0EDC-F678-A44F-1C4856352AB1}"/>
              </a:ext>
            </a:extLst>
          </p:cNvPr>
          <p:cNvSpPr/>
          <p:nvPr/>
        </p:nvSpPr>
        <p:spPr>
          <a:xfrm>
            <a:off x="728680" y="178800"/>
            <a:ext cx="478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Eléments à mettre à jour dans une borne PULSE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55C080-5C54-02E8-1C78-7E206D51E9A6}"/>
              </a:ext>
            </a:extLst>
          </p:cNvPr>
          <p:cNvSpPr txBox="1"/>
          <p:nvPr/>
        </p:nvSpPr>
        <p:spPr>
          <a:xfrm>
            <a:off x="8039977" y="4326201"/>
            <a:ext cx="397484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Terminal/IHM</a:t>
            </a:r>
          </a:p>
          <a:p>
            <a:pPr algn="ctr"/>
            <a:r>
              <a:rPr lang="fr-FR" b="1" dirty="0"/>
              <a:t>Bornes équipées :</a:t>
            </a:r>
          </a:p>
          <a:p>
            <a:pPr algn="ctr"/>
            <a:r>
              <a:rPr lang="fr-FR" b="1" dirty="0"/>
              <a:t>PULSE </a:t>
            </a:r>
            <a:r>
              <a:rPr lang="fr-FR" b="1" dirty="0">
                <a:solidFill>
                  <a:srgbClr val="FF0000"/>
                </a:solidFill>
              </a:rPr>
              <a:t>22 WL</a:t>
            </a:r>
            <a:r>
              <a:rPr lang="fr-FR" b="1" dirty="0"/>
              <a:t> / </a:t>
            </a:r>
            <a:r>
              <a:rPr lang="fr-FR" b="1" dirty="0">
                <a:solidFill>
                  <a:srgbClr val="FF0000"/>
                </a:solidFill>
              </a:rPr>
              <a:t>GL</a:t>
            </a:r>
            <a:r>
              <a:rPr lang="fr-FR" b="1" dirty="0"/>
              <a:t>, PULSE </a:t>
            </a:r>
            <a:r>
              <a:rPr lang="fr-FR" b="1" dirty="0">
                <a:solidFill>
                  <a:srgbClr val="FF0000"/>
                </a:solidFill>
              </a:rPr>
              <a:t>50 </a:t>
            </a:r>
            <a:r>
              <a:rPr lang="fr-FR" b="1" dirty="0">
                <a:solidFill>
                  <a:srgbClr val="000000"/>
                </a:solidFill>
              </a:rPr>
              <a:t>et les PULSE </a:t>
            </a:r>
            <a:r>
              <a:rPr lang="fr-FR" b="1" dirty="0">
                <a:solidFill>
                  <a:srgbClr val="FF0000"/>
                </a:solidFill>
              </a:rPr>
              <a:t>WB-AC</a:t>
            </a:r>
          </a:p>
          <a:p>
            <a:pPr algn="ctr"/>
            <a:r>
              <a:rPr lang="fr-FR" b="1" dirty="0">
                <a:solidFill>
                  <a:srgbClr val="000000"/>
                </a:solidFill>
              </a:rPr>
              <a:t>MAJ possible par : </a:t>
            </a:r>
            <a:r>
              <a:rPr lang="fr-FR" b="1" dirty="0">
                <a:solidFill>
                  <a:srgbClr val="FF0000"/>
                </a:solidFill>
              </a:rPr>
              <a:t>STM32 ST-Link </a:t>
            </a:r>
            <a:r>
              <a:rPr lang="fr-FR" b="1" dirty="0">
                <a:solidFill>
                  <a:srgbClr val="000000"/>
                </a:solidFill>
              </a:rPr>
              <a:t>et fichier</a:t>
            </a:r>
            <a:r>
              <a:rPr lang="fr-FR" b="1" dirty="0">
                <a:solidFill>
                  <a:srgbClr val="FF0000"/>
                </a:solidFill>
              </a:rPr>
              <a:t> MAJ Kit OCPP*</a:t>
            </a:r>
          </a:p>
          <a:p>
            <a:pPr>
              <a:lnSpc>
                <a:spcPct val="250000"/>
              </a:lnSpc>
            </a:pPr>
            <a:endParaRPr lang="fr-FR" b="1" dirty="0"/>
          </a:p>
          <a:p>
            <a:endParaRPr lang="fr-FR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9550C8-A88F-364E-B0FE-DCFCB32BDBEE}"/>
              </a:ext>
            </a:extLst>
          </p:cNvPr>
          <p:cNvSpPr txBox="1"/>
          <p:nvPr/>
        </p:nvSpPr>
        <p:spPr>
          <a:xfrm>
            <a:off x="3988844" y="4343593"/>
            <a:ext cx="397484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Chargeur DC 50 KW</a:t>
            </a:r>
          </a:p>
          <a:p>
            <a:pPr algn="ctr"/>
            <a:r>
              <a:rPr lang="fr-FR" b="1" dirty="0"/>
              <a:t>Borne équipée :</a:t>
            </a:r>
          </a:p>
          <a:p>
            <a:pPr algn="ctr"/>
            <a:r>
              <a:rPr lang="fr-FR" b="1" dirty="0"/>
              <a:t>PULSE </a:t>
            </a:r>
            <a:r>
              <a:rPr lang="fr-FR" b="1" dirty="0">
                <a:solidFill>
                  <a:srgbClr val="FF0000"/>
                </a:solidFill>
              </a:rPr>
              <a:t>50 </a:t>
            </a:r>
          </a:p>
          <a:p>
            <a:pPr algn="ctr"/>
            <a:r>
              <a:rPr lang="fr-FR" b="1" dirty="0"/>
              <a:t>MAJ possible par : </a:t>
            </a:r>
            <a:r>
              <a:rPr lang="fr-FR" b="1" dirty="0">
                <a:solidFill>
                  <a:srgbClr val="FF0000"/>
                </a:solidFill>
              </a:rPr>
              <a:t>CCU Manager</a:t>
            </a:r>
          </a:p>
          <a:p>
            <a:pPr>
              <a:lnSpc>
                <a:spcPct val="250000"/>
              </a:lnSpc>
            </a:pPr>
            <a:endParaRPr lang="fr-FR" b="1" dirty="0"/>
          </a:p>
          <a:p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55B9E2-EE96-86FC-D09D-519059253B47}"/>
              </a:ext>
            </a:extLst>
          </p:cNvPr>
          <p:cNvSpPr txBox="1"/>
          <p:nvPr/>
        </p:nvSpPr>
        <p:spPr>
          <a:xfrm>
            <a:off x="52149" y="4343593"/>
            <a:ext cx="397484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Kit</a:t>
            </a: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OCPP</a:t>
            </a:r>
          </a:p>
          <a:p>
            <a:pPr algn="ctr"/>
            <a:r>
              <a:rPr lang="fr-FR" b="1" dirty="0"/>
              <a:t>Bornes équipées :</a:t>
            </a:r>
          </a:p>
          <a:p>
            <a:pPr algn="ctr"/>
            <a:r>
              <a:rPr lang="fr-FR" b="1" dirty="0"/>
              <a:t>PULSE </a:t>
            </a:r>
            <a:r>
              <a:rPr lang="fr-FR" b="1" dirty="0">
                <a:solidFill>
                  <a:srgbClr val="FF0000"/>
                </a:solidFill>
              </a:rPr>
              <a:t>22 WL</a:t>
            </a:r>
            <a:r>
              <a:rPr lang="fr-FR" b="1" dirty="0"/>
              <a:t> / </a:t>
            </a:r>
            <a:r>
              <a:rPr lang="fr-FR" b="1" dirty="0">
                <a:solidFill>
                  <a:srgbClr val="FF0000"/>
                </a:solidFill>
              </a:rPr>
              <a:t>GL</a:t>
            </a:r>
            <a:r>
              <a:rPr lang="fr-FR" b="1" dirty="0"/>
              <a:t>, PULSE </a:t>
            </a:r>
            <a:r>
              <a:rPr lang="fr-FR" b="1" dirty="0">
                <a:solidFill>
                  <a:srgbClr val="FF0000"/>
                </a:solidFill>
              </a:rPr>
              <a:t>50 </a:t>
            </a:r>
            <a:r>
              <a:rPr lang="fr-FR" b="1" dirty="0">
                <a:solidFill>
                  <a:srgbClr val="000000"/>
                </a:solidFill>
              </a:rPr>
              <a:t>et les PULSE </a:t>
            </a:r>
            <a:r>
              <a:rPr lang="fr-FR" b="1" dirty="0">
                <a:solidFill>
                  <a:srgbClr val="FF0000"/>
                </a:solidFill>
              </a:rPr>
              <a:t>WB-AC</a:t>
            </a:r>
          </a:p>
          <a:p>
            <a:pPr algn="ctr"/>
            <a:r>
              <a:rPr lang="fr-FR" b="1" dirty="0"/>
              <a:t>MAJ possible par : </a:t>
            </a:r>
            <a:r>
              <a:rPr lang="fr-FR" b="1" dirty="0">
                <a:solidFill>
                  <a:srgbClr val="FF0000"/>
                </a:solidFill>
              </a:rPr>
              <a:t>carte SD</a:t>
            </a:r>
            <a:r>
              <a:rPr lang="fr-FR" b="1" dirty="0"/>
              <a:t>,</a:t>
            </a:r>
            <a:r>
              <a:rPr lang="fr-FR" b="1" dirty="0">
                <a:solidFill>
                  <a:srgbClr val="FF0000"/>
                </a:solidFill>
              </a:rPr>
              <a:t> supervision </a:t>
            </a:r>
            <a:r>
              <a:rPr lang="fr-FR" b="1" dirty="0"/>
              <a:t>et</a:t>
            </a:r>
            <a:r>
              <a:rPr lang="fr-FR" b="1" dirty="0">
                <a:solidFill>
                  <a:srgbClr val="FF0000"/>
                </a:solidFill>
              </a:rPr>
              <a:t> interface web*</a:t>
            </a:r>
          </a:p>
          <a:p>
            <a:pPr>
              <a:lnSpc>
                <a:spcPct val="250000"/>
              </a:lnSpc>
            </a:pPr>
            <a:endParaRPr lang="fr-FR" b="1" dirty="0"/>
          </a:p>
          <a:p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F30DE7-0288-EFBC-C39D-C23314FF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5301" y="1544209"/>
            <a:ext cx="2395951" cy="19328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5B56CB-B10A-A9D0-198A-4BAF35068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843" y="1443435"/>
            <a:ext cx="3974842" cy="25826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3E16F8-1FD7-99F2-D3E8-464E3F395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155" y="1468803"/>
            <a:ext cx="1648283" cy="25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96367-359C-1E08-EB01-2377BAE4D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D8E949F-6F13-0408-06B9-8AAD1589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7965" y1="66138" x2="51599" y2="85450"/>
                        <a14:foregroundMark x1="50145" y1="69312" x2="49419" y2="60053"/>
                        <a14:foregroundMark x1="84448" y1="67196" x2="90843" y2="78836"/>
                        <a14:foregroundMark x1="14099" y1="70370" x2="28052" y2="80423"/>
                        <a14:foregroundMark x1="27471" y1="86772" x2="26744" y2="91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20" y="1591407"/>
            <a:ext cx="4239974" cy="23295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6AD04C-C43D-15AC-FECF-005FBE4BF2B3}"/>
              </a:ext>
            </a:extLst>
          </p:cNvPr>
          <p:cNvSpPr/>
          <p:nvPr/>
        </p:nvSpPr>
        <p:spPr>
          <a:xfrm>
            <a:off x="728680" y="178800"/>
            <a:ext cx="478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Eléments à mettre à jour dans une borne PULSE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D35C32-791F-8A93-CCB1-106DF420D864}"/>
              </a:ext>
            </a:extLst>
          </p:cNvPr>
          <p:cNvSpPr txBox="1"/>
          <p:nvPr/>
        </p:nvSpPr>
        <p:spPr>
          <a:xfrm>
            <a:off x="254586" y="4343593"/>
            <a:ext cx="397484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Routeur</a:t>
            </a:r>
          </a:p>
          <a:p>
            <a:pPr algn="ctr"/>
            <a:r>
              <a:rPr lang="fr-FR" b="1" dirty="0"/>
              <a:t>Bornes équipées :</a:t>
            </a:r>
          </a:p>
          <a:p>
            <a:pPr algn="ctr"/>
            <a:r>
              <a:rPr lang="fr-FR" b="1" dirty="0"/>
              <a:t>PULSE </a:t>
            </a:r>
            <a:r>
              <a:rPr lang="fr-FR" b="1" dirty="0">
                <a:solidFill>
                  <a:srgbClr val="FF0000"/>
                </a:solidFill>
              </a:rPr>
              <a:t>22 WL</a:t>
            </a:r>
            <a:r>
              <a:rPr lang="fr-FR" b="1" dirty="0"/>
              <a:t> / </a:t>
            </a:r>
            <a:r>
              <a:rPr lang="fr-FR" b="1" dirty="0">
                <a:solidFill>
                  <a:srgbClr val="FF0000"/>
                </a:solidFill>
              </a:rPr>
              <a:t>GL</a:t>
            </a:r>
            <a:r>
              <a:rPr lang="fr-FR" b="1" dirty="0"/>
              <a:t>, PULSE </a:t>
            </a:r>
            <a:r>
              <a:rPr lang="fr-FR" b="1" dirty="0">
                <a:solidFill>
                  <a:srgbClr val="FF0000"/>
                </a:solidFill>
              </a:rPr>
              <a:t>50, </a:t>
            </a:r>
            <a:r>
              <a:rPr lang="fr-FR" b="1" dirty="0">
                <a:solidFill>
                  <a:srgbClr val="000000"/>
                </a:solidFill>
              </a:rPr>
              <a:t>PULSE </a:t>
            </a:r>
            <a:r>
              <a:rPr lang="fr-FR" b="1" dirty="0">
                <a:solidFill>
                  <a:srgbClr val="FF0000"/>
                </a:solidFill>
              </a:rPr>
              <a:t>WB-AC </a:t>
            </a:r>
            <a:r>
              <a:rPr lang="fr-FR" b="1" dirty="0">
                <a:solidFill>
                  <a:srgbClr val="000000"/>
                </a:solidFill>
              </a:rPr>
              <a:t>et PULSE </a:t>
            </a:r>
            <a:r>
              <a:rPr lang="fr-FR" b="1" dirty="0">
                <a:solidFill>
                  <a:srgbClr val="FF0000"/>
                </a:solidFill>
              </a:rPr>
              <a:t>DC </a:t>
            </a:r>
          </a:p>
          <a:p>
            <a:pPr algn="ctr"/>
            <a:r>
              <a:rPr lang="fr-FR" b="1" dirty="0"/>
              <a:t>MAJ possible par : </a:t>
            </a:r>
            <a:r>
              <a:rPr lang="fr-FR" b="1" dirty="0">
                <a:solidFill>
                  <a:srgbClr val="FF0000"/>
                </a:solidFill>
              </a:rPr>
              <a:t>interface web</a:t>
            </a:r>
          </a:p>
          <a:p>
            <a:pPr>
              <a:lnSpc>
                <a:spcPct val="250000"/>
              </a:lnSpc>
            </a:pPr>
            <a:endParaRPr lang="fr-FR" b="1" dirty="0"/>
          </a:p>
          <a:p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5A83F5-9A4F-1522-7B67-78886E562DA1}"/>
              </a:ext>
            </a:extLst>
          </p:cNvPr>
          <p:cNvSpPr txBox="1"/>
          <p:nvPr/>
        </p:nvSpPr>
        <p:spPr>
          <a:xfrm>
            <a:off x="7686328" y="4343593"/>
            <a:ext cx="397484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Monitor-EV et carte contrôleur </a:t>
            </a:r>
          </a:p>
          <a:p>
            <a:pPr algn="ctr"/>
            <a:r>
              <a:rPr lang="fr-FR" b="1" dirty="0"/>
              <a:t>Bornes équipées :</a:t>
            </a:r>
          </a:p>
          <a:p>
            <a:pPr algn="ctr"/>
            <a:r>
              <a:rPr lang="fr-FR" b="1" dirty="0"/>
              <a:t>PULSE </a:t>
            </a:r>
            <a:r>
              <a:rPr lang="fr-FR" b="1" dirty="0">
                <a:solidFill>
                  <a:srgbClr val="FF0000"/>
                </a:solidFill>
              </a:rPr>
              <a:t>25 DC</a:t>
            </a:r>
            <a:r>
              <a:rPr lang="fr-FR" b="1" dirty="0"/>
              <a:t>, PULSE </a:t>
            </a:r>
            <a:r>
              <a:rPr lang="fr-FR" b="1" dirty="0">
                <a:solidFill>
                  <a:srgbClr val="FF0000"/>
                </a:solidFill>
              </a:rPr>
              <a:t>20-80 DC</a:t>
            </a:r>
            <a:r>
              <a:rPr lang="fr-FR" b="1" dirty="0">
                <a:solidFill>
                  <a:srgbClr val="000000"/>
                </a:solidFill>
              </a:rPr>
              <a:t>,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000000"/>
                </a:solidFill>
              </a:rPr>
              <a:t>PULSE </a:t>
            </a:r>
            <a:r>
              <a:rPr lang="fr-FR" b="1" dirty="0">
                <a:solidFill>
                  <a:srgbClr val="FF0000"/>
                </a:solidFill>
              </a:rPr>
              <a:t>100-400 DC</a:t>
            </a:r>
          </a:p>
          <a:p>
            <a:pPr algn="ctr"/>
            <a:r>
              <a:rPr lang="fr-FR" b="1" dirty="0"/>
              <a:t>MAJ possible par : </a:t>
            </a:r>
            <a:r>
              <a:rPr lang="fr-FR" b="1" dirty="0">
                <a:solidFill>
                  <a:srgbClr val="FF0000"/>
                </a:solidFill>
              </a:rPr>
              <a:t>interface web</a:t>
            </a:r>
          </a:p>
          <a:p>
            <a:pPr>
              <a:lnSpc>
                <a:spcPct val="250000"/>
              </a:lnSpc>
            </a:pPr>
            <a:endParaRPr lang="fr-FR" b="1" dirty="0"/>
          </a:p>
          <a:p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D348F9-36CC-B0ED-01B1-3F0A59A0053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2" b="95026" l="1721" r="100000">
                        <a14:foregroundMark x1="20459" y1="2934" x2="72467" y2="6633"/>
                        <a14:foregroundMark x1="38432" y1="8036" x2="37859" y2="40179"/>
                        <a14:foregroundMark x1="22180" y1="10969" x2="26960" y2="59949"/>
                        <a14:foregroundMark x1="30019" y1="37245" x2="45507" y2="78571"/>
                        <a14:foregroundMark x1="80880" y1="36224" x2="68260" y2="75383"/>
                        <a14:foregroundMark x1="56979" y1="52296" x2="56405" y2="87372"/>
                        <a14:foregroundMark x1="10899" y1="67985" x2="31166" y2="87372"/>
                        <a14:foregroundMark x1="31166" y1="73852" x2="64627" y2="95026"/>
                        <a14:foregroundMark x1="49140" y1="89541" x2="52199" y2="92857"/>
                        <a14:foregroundMark x1="70172" y1="26020" x2="70172" y2="26020"/>
                        <a14:foregroundMark x1="32887" y1="6250" x2="33652" y2="4082"/>
                        <a14:foregroundMark x1="16252" y1="78571" x2="7839" y2="727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5651" y="1394259"/>
            <a:ext cx="1542708" cy="25266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3E248C-392A-EFA8-68A9-43EFB8873F5F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0" b="98442" l="9934" r="899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8359" y="1492831"/>
            <a:ext cx="2849055" cy="252667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4C6FA7A-05AF-015E-D136-806C9D968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755847" y="1922901"/>
            <a:ext cx="2395951" cy="19328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3E0434-62FE-566A-4B47-019A0F51CD7C}"/>
              </a:ext>
            </a:extLst>
          </p:cNvPr>
          <p:cNvSpPr txBox="1"/>
          <p:nvPr/>
        </p:nvSpPr>
        <p:spPr>
          <a:xfrm>
            <a:off x="3966401" y="4343593"/>
            <a:ext cx="397484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Cluster</a:t>
            </a:r>
          </a:p>
          <a:p>
            <a:pPr algn="ctr"/>
            <a:r>
              <a:rPr lang="fr-FR" b="1" dirty="0"/>
              <a:t>Bornes équipées :</a:t>
            </a:r>
          </a:p>
          <a:p>
            <a:pPr algn="ctr"/>
            <a:r>
              <a:rPr lang="fr-FR" b="1" dirty="0"/>
              <a:t>PULSE </a:t>
            </a:r>
            <a:r>
              <a:rPr lang="fr-FR" b="1" dirty="0">
                <a:solidFill>
                  <a:srgbClr val="FF0000"/>
                </a:solidFill>
              </a:rPr>
              <a:t>22 WL</a:t>
            </a:r>
            <a:r>
              <a:rPr lang="fr-FR" b="1" dirty="0"/>
              <a:t> / </a:t>
            </a:r>
            <a:r>
              <a:rPr lang="fr-FR" b="1" dirty="0">
                <a:solidFill>
                  <a:srgbClr val="FF0000"/>
                </a:solidFill>
              </a:rPr>
              <a:t>GL</a:t>
            </a:r>
            <a:r>
              <a:rPr lang="fr-FR" b="1" dirty="0"/>
              <a:t>, PULSE </a:t>
            </a:r>
            <a:r>
              <a:rPr lang="fr-FR" b="1" dirty="0">
                <a:solidFill>
                  <a:srgbClr val="FF0000"/>
                </a:solidFill>
              </a:rPr>
              <a:t>50, </a:t>
            </a:r>
            <a:r>
              <a:rPr lang="fr-FR" b="1" dirty="0">
                <a:solidFill>
                  <a:srgbClr val="000000"/>
                </a:solidFill>
              </a:rPr>
              <a:t>PULSE </a:t>
            </a:r>
            <a:r>
              <a:rPr lang="fr-FR" b="1" dirty="0">
                <a:solidFill>
                  <a:srgbClr val="FF0000"/>
                </a:solidFill>
              </a:rPr>
              <a:t>WB-AC </a:t>
            </a:r>
            <a:r>
              <a:rPr lang="fr-FR" b="1" dirty="0">
                <a:solidFill>
                  <a:srgbClr val="000000"/>
                </a:solidFill>
              </a:rPr>
              <a:t>et PULSE </a:t>
            </a:r>
            <a:r>
              <a:rPr lang="fr-FR" b="1" dirty="0">
                <a:solidFill>
                  <a:srgbClr val="FF0000"/>
                </a:solidFill>
              </a:rPr>
              <a:t>DC </a:t>
            </a:r>
          </a:p>
          <a:p>
            <a:pPr algn="ctr"/>
            <a:r>
              <a:rPr lang="fr-FR" b="1" dirty="0"/>
              <a:t>MAJ possible par : </a:t>
            </a:r>
            <a:r>
              <a:rPr lang="fr-FR" b="1" dirty="0">
                <a:solidFill>
                  <a:srgbClr val="FF0000"/>
                </a:solidFill>
              </a:rPr>
              <a:t>interface web</a:t>
            </a:r>
          </a:p>
          <a:p>
            <a:pPr>
              <a:lnSpc>
                <a:spcPct val="250000"/>
              </a:lnSpc>
            </a:pPr>
            <a:endParaRPr lang="fr-FR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4881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0A3BB-4D5D-EE5D-8197-64ABE4CAA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2F3D5-CD72-C508-F378-057AD8567BE4}"/>
              </a:ext>
            </a:extLst>
          </p:cNvPr>
          <p:cNvSpPr/>
          <p:nvPr/>
        </p:nvSpPr>
        <p:spPr>
          <a:xfrm>
            <a:off x="728680" y="178800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kit OCPP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024C84-7ED3-476F-D13E-ED0EDC77F48E}"/>
              </a:ext>
            </a:extLst>
          </p:cNvPr>
          <p:cNvSpPr txBox="1"/>
          <p:nvPr/>
        </p:nvSpPr>
        <p:spPr>
          <a:xfrm>
            <a:off x="728680" y="1143193"/>
            <a:ext cx="150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Interface web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6E6371-6C9C-D89A-3C97-36C978CA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0" y="1512525"/>
            <a:ext cx="7078889" cy="23735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F56019-3477-EA4B-8D55-38424774D779}"/>
              </a:ext>
            </a:extLst>
          </p:cNvPr>
          <p:cNvSpPr txBox="1"/>
          <p:nvPr/>
        </p:nvSpPr>
        <p:spPr>
          <a:xfrm>
            <a:off x="8692366" y="2228671"/>
            <a:ext cx="3309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 version de la borne se trouve dans la ligne </a:t>
            </a:r>
            <a:r>
              <a:rPr lang="fr-FR" b="1" dirty="0">
                <a:solidFill>
                  <a:srgbClr val="FF0000"/>
                </a:solidFill>
              </a:rPr>
              <a:t>Version kit </a:t>
            </a:r>
            <a:r>
              <a:rPr lang="fr-FR" b="1" dirty="0"/>
              <a:t>(KIT404TERMA403 dans l’exemple ci-dessous)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2E2F86-7959-D4A8-3821-9B5B10B639A9}"/>
              </a:ext>
            </a:extLst>
          </p:cNvPr>
          <p:cNvSpPr txBox="1"/>
          <p:nvPr/>
        </p:nvSpPr>
        <p:spPr>
          <a:xfrm>
            <a:off x="8692366" y="4537359"/>
            <a:ext cx="3309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Pour mettre à jour la version, il faut aller dans le menu </a:t>
            </a:r>
            <a:r>
              <a:rPr lang="fr-FR" b="1" dirty="0">
                <a:solidFill>
                  <a:srgbClr val="FF0000"/>
                </a:solidFill>
              </a:rPr>
              <a:t>Firmware Update </a:t>
            </a:r>
            <a:r>
              <a:rPr lang="fr-FR" b="1" dirty="0"/>
              <a:t>puis choisir le fichier correspondant au modèle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DDE957-566D-056F-F7D2-6F74D05D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920" y="4044370"/>
            <a:ext cx="4432405" cy="211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2657D0F-D3E3-C76B-8628-598A0F6AE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919" y="4796274"/>
            <a:ext cx="4432405" cy="2256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9869E9-3A8C-D786-6E15-41C12E3D3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920" y="5610021"/>
            <a:ext cx="4432404" cy="25695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C7B68AE-D63F-4CC4-4D2F-F9491EE11465}"/>
              </a:ext>
            </a:extLst>
          </p:cNvPr>
          <p:cNvSpPr txBox="1"/>
          <p:nvPr/>
        </p:nvSpPr>
        <p:spPr>
          <a:xfrm>
            <a:off x="2261002" y="3728978"/>
            <a:ext cx="330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PULSE 22 WL et GL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26043D2-9E73-A355-586B-9BC8AF8E4015}"/>
              </a:ext>
            </a:extLst>
          </p:cNvPr>
          <p:cNvSpPr txBox="1"/>
          <p:nvPr/>
        </p:nvSpPr>
        <p:spPr>
          <a:xfrm>
            <a:off x="1838972" y="4464848"/>
            <a:ext cx="330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PULSE 50 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5A27F2-1744-B1DD-ECB2-288845DFA608}"/>
              </a:ext>
            </a:extLst>
          </p:cNvPr>
          <p:cNvSpPr txBox="1"/>
          <p:nvPr/>
        </p:nvSpPr>
        <p:spPr>
          <a:xfrm>
            <a:off x="2006026" y="5284862"/>
            <a:ext cx="330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PULSE WB-AC :</a:t>
            </a:r>
          </a:p>
        </p:txBody>
      </p:sp>
    </p:spTree>
    <p:extLst>
      <p:ext uri="{BB962C8B-B14F-4D97-AF65-F5344CB8AC3E}">
        <p14:creationId xmlns:p14="http://schemas.microsoft.com/office/powerpoint/2010/main" val="6600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7BA20-CDAB-8269-E0F7-92305ED6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6982A7-2ABD-CEA2-DF0F-159895FE9BA9}"/>
              </a:ext>
            </a:extLst>
          </p:cNvPr>
          <p:cNvSpPr/>
          <p:nvPr/>
        </p:nvSpPr>
        <p:spPr>
          <a:xfrm>
            <a:off x="728680" y="178800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kit OCPP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E6FCF6C-6DDD-0CD1-EE79-8D63FEC49557}"/>
              </a:ext>
            </a:extLst>
          </p:cNvPr>
          <p:cNvSpPr txBox="1"/>
          <p:nvPr/>
        </p:nvSpPr>
        <p:spPr>
          <a:xfrm>
            <a:off x="435569" y="1143193"/>
            <a:ext cx="150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Carte SD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EC8F36-A307-09CE-5C5B-CF2CA6C91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0" y="2471971"/>
            <a:ext cx="7630590" cy="8478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31E8B5-2C1C-BB1D-F2A4-2062DB36B72A}"/>
              </a:ext>
            </a:extLst>
          </p:cNvPr>
          <p:cNvSpPr txBox="1"/>
          <p:nvPr/>
        </p:nvSpPr>
        <p:spPr>
          <a:xfrm>
            <a:off x="8692366" y="937792"/>
            <a:ext cx="3309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 version de la borne est visible dans le fichier </a:t>
            </a:r>
            <a:r>
              <a:rPr lang="fr-FR" b="1" dirty="0">
                <a:solidFill>
                  <a:srgbClr val="FF0000"/>
                </a:solidFill>
              </a:rPr>
              <a:t>install.log </a:t>
            </a:r>
            <a:r>
              <a:rPr lang="fr-FR" b="1" dirty="0"/>
              <a:t>(il faut regarder la dernière ligne du fichier)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D73DF9-7E43-A434-95EC-C46A05248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12" y="2335051"/>
            <a:ext cx="2535439" cy="112770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F249A58-A3A9-0696-27A2-3E7344624A1B}"/>
              </a:ext>
            </a:extLst>
          </p:cNvPr>
          <p:cNvSpPr txBox="1"/>
          <p:nvPr/>
        </p:nvSpPr>
        <p:spPr>
          <a:xfrm>
            <a:off x="8692364" y="3612282"/>
            <a:ext cx="330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 version </a:t>
            </a:r>
            <a:r>
              <a:rPr lang="fr-FR" b="1" dirty="0">
                <a:solidFill>
                  <a:srgbClr val="FF0000"/>
                </a:solidFill>
              </a:rPr>
              <a:t>BBC404 </a:t>
            </a:r>
            <a:r>
              <a:rPr lang="fr-FR" b="1" dirty="0"/>
              <a:t>correspond à la version du kit OCPP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1129492-02EA-2E3B-91B7-ECCF2DDDE257}"/>
              </a:ext>
            </a:extLst>
          </p:cNvPr>
          <p:cNvSpPr/>
          <p:nvPr/>
        </p:nvSpPr>
        <p:spPr>
          <a:xfrm>
            <a:off x="10172700" y="3052441"/>
            <a:ext cx="1081454" cy="2022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759AA3-C096-EE24-78A1-3FA6C37B31F9}"/>
              </a:ext>
            </a:extLst>
          </p:cNvPr>
          <p:cNvSpPr txBox="1"/>
          <p:nvPr/>
        </p:nvSpPr>
        <p:spPr>
          <a:xfrm>
            <a:off x="521325" y="3612369"/>
            <a:ext cx="795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Avec les informations lues dans le fichier </a:t>
            </a:r>
            <a:r>
              <a:rPr lang="fr-FR" b="1" dirty="0">
                <a:solidFill>
                  <a:srgbClr val="FF0000"/>
                </a:solidFill>
              </a:rPr>
              <a:t>install.log</a:t>
            </a:r>
            <a:r>
              <a:rPr lang="fr-FR" b="1" dirty="0"/>
              <a:t>, nous pouvons alors choisir le fichier à copier/coller sur la carte SD  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112311-D095-EF1B-5ED9-102917BD6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80" y="4557217"/>
            <a:ext cx="7697316" cy="107099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0CE9F6-1EE4-487F-0E0F-B16A0064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975" y="5755511"/>
            <a:ext cx="546716" cy="54671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EE73F98-B410-3A6A-3005-A8AEA4E49D1B}"/>
              </a:ext>
            </a:extLst>
          </p:cNvPr>
          <p:cNvSpPr txBox="1"/>
          <p:nvPr/>
        </p:nvSpPr>
        <p:spPr>
          <a:xfrm>
            <a:off x="2212716" y="5890587"/>
            <a:ext cx="795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fichier doit être déposer sur la racine de la carte SD en </a:t>
            </a:r>
            <a:r>
              <a:rPr lang="fr-FR" b="1" dirty="0">
                <a:solidFill>
                  <a:srgbClr val="FF0000"/>
                </a:solidFill>
              </a:rPr>
              <a:t>.tar.gz</a:t>
            </a:r>
          </a:p>
        </p:txBody>
      </p:sp>
    </p:spTree>
    <p:extLst>
      <p:ext uri="{BB962C8B-B14F-4D97-AF65-F5344CB8AC3E}">
        <p14:creationId xmlns:p14="http://schemas.microsoft.com/office/powerpoint/2010/main" val="345703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8FD73-E07C-B9AE-23C3-4F74B1F63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079E33-BE7E-351D-5300-D5DB4850C007}"/>
              </a:ext>
            </a:extLst>
          </p:cNvPr>
          <p:cNvSpPr/>
          <p:nvPr/>
        </p:nvSpPr>
        <p:spPr>
          <a:xfrm>
            <a:off x="728680" y="178800"/>
            <a:ext cx="3702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chargeur DC PULSE 50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DAB13C-295A-71C0-8FA6-F64E64458DD0}"/>
              </a:ext>
            </a:extLst>
          </p:cNvPr>
          <p:cNvSpPr txBox="1"/>
          <p:nvPr/>
        </p:nvSpPr>
        <p:spPr>
          <a:xfrm>
            <a:off x="728680" y="1143193"/>
            <a:ext cx="150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CCU Manager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41C0D9-60AB-0435-66AE-05C98FEC078E}"/>
              </a:ext>
            </a:extLst>
          </p:cNvPr>
          <p:cNvSpPr txBox="1"/>
          <p:nvPr/>
        </p:nvSpPr>
        <p:spPr>
          <a:xfrm>
            <a:off x="381534" y="1922920"/>
            <a:ext cx="46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Brancher le câble USB mini B sur le port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9CC1F1-44C9-D5BB-018A-D873319F0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03" y="2339039"/>
            <a:ext cx="3279102" cy="4097187"/>
          </a:xfrm>
          <a:prstGeom prst="rect">
            <a:avLst/>
          </a:prstGeom>
        </p:spPr>
      </p:pic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103A3B28-1B76-08FC-606D-619605ADEF67}"/>
              </a:ext>
            </a:extLst>
          </p:cNvPr>
          <p:cNvSpPr/>
          <p:nvPr/>
        </p:nvSpPr>
        <p:spPr>
          <a:xfrm>
            <a:off x="3879541" y="4170106"/>
            <a:ext cx="427724" cy="3693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E4C55F-EBBF-2B2F-67A1-82BAB4D98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46" y="2560712"/>
            <a:ext cx="4264660" cy="2802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076EBE9-45E5-BDF3-C76F-7330D4162412}"/>
              </a:ext>
            </a:extLst>
          </p:cNvPr>
          <p:cNvSpPr txBox="1"/>
          <p:nvPr/>
        </p:nvSpPr>
        <p:spPr>
          <a:xfrm>
            <a:off x="6423891" y="1952385"/>
            <a:ext cx="538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Lancer le logiciel CCU Manager et cliquer sur </a:t>
            </a:r>
            <a:r>
              <a:rPr lang="fr-FR" b="1" dirty="0" err="1"/>
              <a:t>Connect</a:t>
            </a:r>
            <a:r>
              <a:rPr lang="fr-FR" b="1" dirty="0"/>
              <a:t> en haut à gauche </a:t>
            </a:r>
          </a:p>
        </p:txBody>
      </p:sp>
      <p:sp>
        <p:nvSpPr>
          <p:cNvPr id="11" name="Flèche : gauche 10">
            <a:extLst>
              <a:ext uri="{FF2B5EF4-FFF2-40B4-BE49-F238E27FC236}">
                <a16:creationId xmlns:a16="http://schemas.microsoft.com/office/drawing/2014/main" id="{067536EF-3DE4-4BBE-2E3F-4DE22BF4FA69}"/>
              </a:ext>
            </a:extLst>
          </p:cNvPr>
          <p:cNvSpPr/>
          <p:nvPr/>
        </p:nvSpPr>
        <p:spPr>
          <a:xfrm rot="10800000">
            <a:off x="7523286" y="2560712"/>
            <a:ext cx="427724" cy="3693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00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A656A-B19B-274D-B269-0A565FF48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7FB3AE-23D5-72AF-CE18-454DB14AF5B5}"/>
              </a:ext>
            </a:extLst>
          </p:cNvPr>
          <p:cNvSpPr/>
          <p:nvPr/>
        </p:nvSpPr>
        <p:spPr>
          <a:xfrm>
            <a:off x="728680" y="178800"/>
            <a:ext cx="3702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chargeur DC PULSE 50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C1D9E4-F791-5711-2808-D692BC3B17B0}"/>
              </a:ext>
            </a:extLst>
          </p:cNvPr>
          <p:cNvSpPr txBox="1"/>
          <p:nvPr/>
        </p:nvSpPr>
        <p:spPr>
          <a:xfrm>
            <a:off x="728680" y="1143193"/>
            <a:ext cx="150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CCU Manager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C1EF51-E018-21F1-7D9A-525A037FC63E}"/>
              </a:ext>
            </a:extLst>
          </p:cNvPr>
          <p:cNvSpPr txBox="1"/>
          <p:nvPr/>
        </p:nvSpPr>
        <p:spPr>
          <a:xfrm>
            <a:off x="381534" y="1922920"/>
            <a:ext cx="46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Puis cliquer sur la clé jaune en bas à droite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BA9BE5-7D50-461C-99E4-81D9292DE613}"/>
              </a:ext>
            </a:extLst>
          </p:cNvPr>
          <p:cNvSpPr txBox="1"/>
          <p:nvPr/>
        </p:nvSpPr>
        <p:spPr>
          <a:xfrm>
            <a:off x="6423891" y="1952385"/>
            <a:ext cx="538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Aller dans Calibration et cocher les cases suivantes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AEF670-764C-B6D6-5883-63D48A5CD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0" y="2702647"/>
            <a:ext cx="4224377" cy="2523654"/>
          </a:xfrm>
          <a:prstGeom prst="rect">
            <a:avLst/>
          </a:prstGeom>
        </p:spPr>
      </p:pic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EC8587B0-5352-CE19-CA2C-31F4D481665F}"/>
              </a:ext>
            </a:extLst>
          </p:cNvPr>
          <p:cNvSpPr/>
          <p:nvPr/>
        </p:nvSpPr>
        <p:spPr>
          <a:xfrm rot="5400000">
            <a:off x="4610987" y="5278717"/>
            <a:ext cx="427724" cy="3693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48B81B-AC12-13F3-E1A3-6A9BAF7839B8}"/>
              </a:ext>
            </a:extLst>
          </p:cNvPr>
          <p:cNvSpPr txBox="1"/>
          <p:nvPr/>
        </p:nvSpPr>
        <p:spPr>
          <a:xfrm>
            <a:off x="325076" y="5432617"/>
            <a:ext cx="46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Key : </a:t>
            </a:r>
            <a:r>
              <a:rPr lang="fr-FR" b="1" dirty="0" err="1">
                <a:solidFill>
                  <a:srgbClr val="FF0000"/>
                </a:solidFill>
              </a:rPr>
              <a:t>FoulAxess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AD34DA-0DB7-ECE2-A4D8-216E8A9C1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70" y="2361195"/>
            <a:ext cx="5583196" cy="288832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9C7B46-8E27-75C5-970D-18E25DF5753A}"/>
              </a:ext>
            </a:extLst>
          </p:cNvPr>
          <p:cNvSpPr txBox="1"/>
          <p:nvPr/>
        </p:nvSpPr>
        <p:spPr>
          <a:xfrm>
            <a:off x="6803187" y="5577232"/>
            <a:ext cx="462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Cocher </a:t>
            </a:r>
            <a:r>
              <a:rPr lang="fr-FR" u="sng" dirty="0"/>
              <a:t>l’ensemble des cases </a:t>
            </a:r>
            <a:r>
              <a:rPr lang="fr-FR" dirty="0"/>
              <a:t>en dessous de </a:t>
            </a:r>
            <a:r>
              <a:rPr lang="fr-FR" dirty="0">
                <a:solidFill>
                  <a:srgbClr val="FF0000"/>
                </a:solidFill>
              </a:rPr>
              <a:t>Module Update </a:t>
            </a:r>
            <a:r>
              <a:rPr lang="fr-FR" dirty="0"/>
              <a:t>Enable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3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33A08A7-6565-DE7E-24E0-4654E8243AAA}"/>
              </a:ext>
            </a:extLst>
          </p:cNvPr>
          <p:cNvSpPr txBox="1"/>
          <p:nvPr/>
        </p:nvSpPr>
        <p:spPr>
          <a:xfrm>
            <a:off x="728680" y="1143193"/>
            <a:ext cx="150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CCU Manager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75D859-6FA4-14DF-1D41-58114AB66E51}"/>
              </a:ext>
            </a:extLst>
          </p:cNvPr>
          <p:cNvSpPr txBox="1"/>
          <p:nvPr/>
        </p:nvSpPr>
        <p:spPr>
          <a:xfrm>
            <a:off x="1933243" y="1887608"/>
            <a:ext cx="46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Retourner dans Flash et choisir le fichier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788FEC-1DE8-EC85-02FF-93572A07679D}"/>
              </a:ext>
            </a:extLst>
          </p:cNvPr>
          <p:cNvSpPr txBox="1"/>
          <p:nvPr/>
        </p:nvSpPr>
        <p:spPr>
          <a:xfrm>
            <a:off x="8221311" y="2911758"/>
            <a:ext cx="3309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chargeur va automatiquement mettre à jour l’ensemble des éléments (APF, Modules, CCU et PSU)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9F1CEA-45C3-AF2C-03D6-1E29DC14A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0" y="2514600"/>
            <a:ext cx="5951651" cy="27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5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7C1AA-FE28-0E43-7A43-AB5B9FA61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1B24FFF-AB61-C619-8900-9167C0220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753" y="5206552"/>
            <a:ext cx="2610214" cy="10636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B32C7F-6850-6288-9780-BDCE967C65DF}"/>
              </a:ext>
            </a:extLst>
          </p:cNvPr>
          <p:cNvSpPr/>
          <p:nvPr/>
        </p:nvSpPr>
        <p:spPr>
          <a:xfrm>
            <a:off x="728680" y="178800"/>
            <a:ext cx="2929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Mise à jour du terminal/IHM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0F38C6-E52A-18FE-DA1F-2A0B7BDBC9E1}"/>
              </a:ext>
            </a:extLst>
          </p:cNvPr>
          <p:cNvSpPr txBox="1"/>
          <p:nvPr/>
        </p:nvSpPr>
        <p:spPr>
          <a:xfrm>
            <a:off x="728680" y="1143193"/>
            <a:ext cx="225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STM32 ST-LINK Utility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E2627A-5CCA-AF98-6E28-47D79E97A241}"/>
              </a:ext>
            </a:extLst>
          </p:cNvPr>
          <p:cNvSpPr txBox="1"/>
          <p:nvPr/>
        </p:nvSpPr>
        <p:spPr>
          <a:xfrm>
            <a:off x="9116672" y="2914858"/>
            <a:ext cx="2702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Voir la </a:t>
            </a:r>
            <a:r>
              <a:rPr lang="fr-FR" b="1" dirty="0">
                <a:solidFill>
                  <a:srgbClr val="FF0000"/>
                </a:solidFill>
              </a:rPr>
              <a:t>NT 23017 </a:t>
            </a:r>
            <a:r>
              <a:rPr lang="fr-FR" b="1" dirty="0"/>
              <a:t>disponible sur le SFTP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7A05D5-9E12-51E5-3026-7F7713E70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69" y="2551836"/>
            <a:ext cx="2610214" cy="29626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FAB181-D25B-2027-439F-28BBF6CB5626}"/>
              </a:ext>
            </a:extLst>
          </p:cNvPr>
          <p:cNvSpPr txBox="1"/>
          <p:nvPr/>
        </p:nvSpPr>
        <p:spPr>
          <a:xfrm>
            <a:off x="728680" y="1926839"/>
            <a:ext cx="292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Branchement de la sonde sur le port </a:t>
            </a:r>
            <a:r>
              <a:rPr lang="fr-FR" b="1" dirty="0">
                <a:solidFill>
                  <a:srgbClr val="FF0000"/>
                </a:solidFill>
              </a:rPr>
              <a:t>PROG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F05DA8-D0ED-924D-EA73-01D46EE7C8D9}"/>
              </a:ext>
            </a:extLst>
          </p:cNvPr>
          <p:cNvSpPr txBox="1"/>
          <p:nvPr/>
        </p:nvSpPr>
        <p:spPr>
          <a:xfrm>
            <a:off x="4928702" y="1926839"/>
            <a:ext cx="322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Télécharger le fichier dans l’</a:t>
            </a:r>
            <a:r>
              <a:rPr lang="fr-FR" b="1" dirty="0">
                <a:solidFill>
                  <a:srgbClr val="FF0000"/>
                </a:solidFill>
              </a:rPr>
              <a:t>IHM</a:t>
            </a:r>
            <a:r>
              <a:rPr lang="fr-FR" b="1" dirty="0"/>
              <a:t> avec le logiciel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69BD7BD-AE36-06E5-7DC5-D52403CEA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45" y="2573170"/>
            <a:ext cx="3593308" cy="1987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BDB090-5BCA-CBBA-78FD-34C95F4B5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4546" y="2368143"/>
            <a:ext cx="546716" cy="54671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AD8F122-46EB-2A44-171C-4EA31BDB0E9F}"/>
              </a:ext>
            </a:extLst>
          </p:cNvPr>
          <p:cNvSpPr txBox="1"/>
          <p:nvPr/>
        </p:nvSpPr>
        <p:spPr>
          <a:xfrm>
            <a:off x="5054784" y="5207132"/>
            <a:ext cx="32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Lors du redémarrage la version de l’IHM s’affiche dans </a:t>
            </a:r>
            <a:r>
              <a:rPr lang="fr-FR" b="1" dirty="0">
                <a:solidFill>
                  <a:srgbClr val="FF0000"/>
                </a:solidFill>
              </a:rPr>
              <a:t>APPLI</a:t>
            </a:r>
            <a:r>
              <a:rPr lang="fr-FR" b="1" dirty="0"/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034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38396</TotalTime>
  <Words>676</Words>
  <Application>Microsoft Office PowerPoint</Application>
  <PresentationFormat>Grand écran</PresentationFormat>
  <Paragraphs>89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Montserrat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Léo DUMONT</cp:lastModifiedBy>
  <cp:revision>838</cp:revision>
  <cp:lastPrinted>2026-01-08T15:34:20Z</cp:lastPrinted>
  <dcterms:created xsi:type="dcterms:W3CDTF">2021-02-03T13:04:29Z</dcterms:created>
  <dcterms:modified xsi:type="dcterms:W3CDTF">2026-01-08T15:35:21Z</dcterms:modified>
</cp:coreProperties>
</file>