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850" r:id="rId3"/>
    <p:sldId id="875" r:id="rId4"/>
    <p:sldId id="855" r:id="rId5"/>
    <p:sldId id="856" r:id="rId6"/>
    <p:sldId id="871" r:id="rId7"/>
    <p:sldId id="872" r:id="rId8"/>
    <p:sldId id="858" r:id="rId9"/>
    <p:sldId id="865" r:id="rId10"/>
    <p:sldId id="864" r:id="rId11"/>
    <p:sldId id="866" r:id="rId12"/>
    <p:sldId id="878" r:id="rId13"/>
    <p:sldId id="263" r:id="rId14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8F58BE-808F-28B7-C0F2-49FBB1A7EB8F}" name="Sophie Blossier" initials="SB" userId="S::sophie.blossier@madicholding.onmicrosoft.com::daac73b4-216e-44cf-80d6-8845d45ccf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éo DUMONT" initials="LD" lastIdx="1" clrIdx="0">
    <p:extLst>
      <p:ext uri="{19B8F6BF-5375-455C-9EA6-DF929625EA0E}">
        <p15:presenceInfo xmlns:p15="http://schemas.microsoft.com/office/powerpoint/2012/main" userId="S-1-5-21-863816021-2492695145-79292083-28409" providerId="AD"/>
      </p:ext>
    </p:extLst>
  </p:cmAuthor>
  <p:cmAuthor id="2" name="Jérémy CASTETS" initials="JC" lastIdx="25" clrIdx="1">
    <p:extLst>
      <p:ext uri="{19B8F6BF-5375-455C-9EA6-DF929625EA0E}">
        <p15:presenceInfo xmlns:p15="http://schemas.microsoft.com/office/powerpoint/2012/main" userId="S-1-5-21-863816021-2492695145-79292083-378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FFFF66"/>
    <a:srgbClr val="E1E5EA"/>
    <a:srgbClr val="384E73"/>
    <a:srgbClr val="9CA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062" autoAdjust="0"/>
  </p:normalViewPr>
  <p:slideViewPr>
    <p:cSldViewPr snapToGrid="0" snapToObjects="1">
      <p:cViewPr varScale="1">
        <p:scale>
          <a:sx n="104" d="100"/>
          <a:sy n="104" d="100"/>
        </p:scale>
        <p:origin x="7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FAE247-0523-474F-B5EB-B0626B2EE663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415B7-850F-44A4-A156-DC6768D9A2D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830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7AF479-22E8-7687-0BE5-73108FFC7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ECEE902-8544-7131-5880-42BC2B88F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499E076F-EE02-8585-2270-A624D8089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319F9EB-A264-B822-AEF6-802621F271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415B7-850F-44A4-A156-DC6768D9A2D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5365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C91D1-1C5A-4C72-F37A-1B0CDB0F5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0AF4E1B-7EE2-2BC8-24E4-41C629E542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A991477B-594A-8222-B1FD-27DFF5007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098C67-BD39-CD06-AAF1-73AFFB41B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415B7-850F-44A4-A156-DC6768D9A2D5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671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groupe.madic.com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C897C0A6-D97F-A54E-8908-6E488EFE6C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44727CF-B664-B940-96FD-069D9A89F6DC}"/>
              </a:ext>
            </a:extLst>
          </p:cNvPr>
          <p:cNvSpPr/>
          <p:nvPr userDrawn="1"/>
        </p:nvSpPr>
        <p:spPr>
          <a:xfrm>
            <a:off x="0" y="6502880"/>
            <a:ext cx="7812741" cy="22236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ts val="1000"/>
              </a:lnSpc>
            </a:pPr>
            <a:r>
              <a:rPr lang="fr-FR" sz="1000" dirty="0">
                <a:solidFill>
                  <a:schemeClr val="tx1"/>
                </a:solidFill>
                <a:latin typeface="+mn-lt"/>
              </a:rPr>
              <a:t>Siège social : </a:t>
            </a:r>
            <a:r>
              <a:rPr lang="fr-FR" sz="1000" b="0" i="0" dirty="0">
                <a:solidFill>
                  <a:srgbClr val="000000"/>
                </a:solidFill>
                <a:effectLst/>
                <a:latin typeface="+mn-lt"/>
              </a:rPr>
              <a:t>5 impasse des Tourmalines - 44300 Nantes - France - +33 2 40 92 18 58 - </a:t>
            </a:r>
            <a:r>
              <a:rPr lang="fr-FR" sz="1000" b="0" i="0" dirty="0">
                <a:solidFill>
                  <a:srgbClr val="000000"/>
                </a:solidFill>
                <a:effectLst/>
                <a:latin typeface="+mn-lt"/>
                <a:hlinkClick r:id="rId3"/>
              </a:rPr>
              <a:t>contact@groupe.madic.com</a:t>
            </a:r>
            <a:r>
              <a:rPr lang="fr-FR" sz="1000" b="0" i="0" dirty="0">
                <a:solidFill>
                  <a:srgbClr val="000000"/>
                </a:solidFill>
                <a:effectLst/>
                <a:latin typeface="+mn-lt"/>
              </a:rPr>
              <a:t> - </a:t>
            </a:r>
            <a:r>
              <a:rPr lang="fr-FR" sz="1000" b="0" i="0" dirty="0" err="1">
                <a:solidFill>
                  <a:srgbClr val="000000"/>
                </a:solidFill>
                <a:effectLst/>
                <a:latin typeface="+mn-lt"/>
              </a:rPr>
              <a:t>www.groupe.madic.com</a:t>
            </a:r>
            <a:endParaRPr lang="fr-FR" sz="10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293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CEB68D7-ED3E-E84E-A237-4E98FAAF95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3966519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8797ACC-4D26-0848-A379-DAE9EFE7455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976" y="6331880"/>
            <a:ext cx="918049" cy="345123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0357638-62B8-48B3-B5A6-C5698EE4384E}"/>
              </a:ext>
            </a:extLst>
          </p:cNvPr>
          <p:cNvSpPr txBox="1">
            <a:spLocks/>
          </p:cNvSpPr>
          <p:nvPr userDrawn="1"/>
        </p:nvSpPr>
        <p:spPr>
          <a:xfrm>
            <a:off x="10884876" y="6331880"/>
            <a:ext cx="1192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11013C-5BBA-7F4F-9560-5128B0899B9F}" type="slidenum">
              <a:rPr lang="fr-FR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‹N°›</a:t>
            </a:fld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CC59F8-D598-4754-956C-A6E4B1ABFCEE}"/>
              </a:ext>
            </a:extLst>
          </p:cNvPr>
          <p:cNvSpPr/>
          <p:nvPr userDrawn="1"/>
        </p:nvSpPr>
        <p:spPr>
          <a:xfrm>
            <a:off x="173784" y="6407669"/>
            <a:ext cx="4039285" cy="22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ts val="1000"/>
              </a:lnSpc>
            </a:pP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formations MADIC group </a:t>
            </a:r>
            <a:r>
              <a:rPr lang="fr-FR" sz="9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FR - 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 – V1</a:t>
            </a:r>
          </a:p>
        </p:txBody>
      </p:sp>
    </p:spTree>
    <p:extLst>
      <p:ext uri="{BB962C8B-B14F-4D97-AF65-F5344CB8AC3E}">
        <p14:creationId xmlns:p14="http://schemas.microsoft.com/office/powerpoint/2010/main" val="1809993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E8D2E1-A1EE-47E6-91B1-F5CAFDE10A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04" y="283"/>
            <a:ext cx="12190992" cy="685743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1A99A4-F5F0-E14A-9EF9-26D9DDC0DED8}"/>
              </a:ext>
            </a:extLst>
          </p:cNvPr>
          <p:cNvSpPr/>
          <p:nvPr userDrawn="1"/>
        </p:nvSpPr>
        <p:spPr>
          <a:xfrm>
            <a:off x="0" y="-2"/>
            <a:ext cx="9238734" cy="720000"/>
          </a:xfrm>
          <a:prstGeom prst="rect">
            <a:avLst/>
          </a:prstGeom>
          <a:solidFill>
            <a:srgbClr val="384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157E0FA-2CB0-CE42-B48E-43877D14C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473" y="3"/>
            <a:ext cx="719997" cy="7199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96634CB-6509-F847-9A98-585F317A90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734" y="-3"/>
            <a:ext cx="2953266" cy="720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27C19B2-D279-6848-8230-ADB5D637648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976" y="6331880"/>
            <a:ext cx="918049" cy="345123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14B7988-651B-4E5B-A736-BE51B126AE27}"/>
              </a:ext>
            </a:extLst>
          </p:cNvPr>
          <p:cNvSpPr txBox="1">
            <a:spLocks/>
          </p:cNvSpPr>
          <p:nvPr userDrawn="1"/>
        </p:nvSpPr>
        <p:spPr>
          <a:xfrm>
            <a:off x="10884876" y="6331880"/>
            <a:ext cx="1192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11013C-5BBA-7F4F-9560-5128B0899B9F}" type="slidenum">
              <a:rPr lang="fr-FR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‹N°›</a:t>
            </a:fld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9E44EF-AA08-EDDF-9118-5431175DB6FC}"/>
              </a:ext>
            </a:extLst>
          </p:cNvPr>
          <p:cNvSpPr/>
          <p:nvPr userDrawn="1"/>
        </p:nvSpPr>
        <p:spPr>
          <a:xfrm>
            <a:off x="173784" y="6407669"/>
            <a:ext cx="4039285" cy="22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ts val="1000"/>
              </a:lnSpc>
            </a:pP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formations MADIC group </a:t>
            </a:r>
            <a:r>
              <a:rPr lang="fr-FR" sz="9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FR - 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 – V1</a:t>
            </a:r>
          </a:p>
        </p:txBody>
      </p:sp>
    </p:spTree>
    <p:extLst>
      <p:ext uri="{BB962C8B-B14F-4D97-AF65-F5344CB8AC3E}">
        <p14:creationId xmlns:p14="http://schemas.microsoft.com/office/powerpoint/2010/main" val="3647967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1A99A4-F5F0-E14A-9EF9-26D9DDC0DED8}"/>
              </a:ext>
            </a:extLst>
          </p:cNvPr>
          <p:cNvSpPr/>
          <p:nvPr userDrawn="1"/>
        </p:nvSpPr>
        <p:spPr>
          <a:xfrm>
            <a:off x="0" y="-2"/>
            <a:ext cx="9238734" cy="720000"/>
          </a:xfrm>
          <a:prstGeom prst="rect">
            <a:avLst/>
          </a:prstGeom>
          <a:solidFill>
            <a:srgbClr val="384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157E0FA-2CB0-CE42-B48E-43877D14C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473" y="3"/>
            <a:ext cx="719997" cy="7199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96634CB-6509-F847-9A98-585F317A90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734" y="-3"/>
            <a:ext cx="2953266" cy="720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27C19B2-D279-6848-8230-ADB5D63764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976" y="6331880"/>
            <a:ext cx="918049" cy="345123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14B7988-651B-4E5B-A736-BE51B126AE27}"/>
              </a:ext>
            </a:extLst>
          </p:cNvPr>
          <p:cNvSpPr txBox="1">
            <a:spLocks/>
          </p:cNvSpPr>
          <p:nvPr userDrawn="1"/>
        </p:nvSpPr>
        <p:spPr>
          <a:xfrm>
            <a:off x="10884876" y="6331880"/>
            <a:ext cx="1192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11013C-5BBA-7F4F-9560-5128B0899B9F}" type="slidenum">
              <a:rPr lang="fr-FR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‹N°›</a:t>
            </a:fld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C81B48-6314-B7A5-FA29-DFE9B3BAE981}"/>
              </a:ext>
            </a:extLst>
          </p:cNvPr>
          <p:cNvSpPr/>
          <p:nvPr userDrawn="1"/>
        </p:nvSpPr>
        <p:spPr>
          <a:xfrm>
            <a:off x="173784" y="6407669"/>
            <a:ext cx="4039285" cy="22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ts val="1000"/>
              </a:lnSpc>
            </a:pP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formations MADIC group </a:t>
            </a:r>
            <a:r>
              <a:rPr lang="fr-FR" sz="9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FR - 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 – V1</a:t>
            </a:r>
          </a:p>
        </p:txBody>
      </p:sp>
    </p:spTree>
    <p:extLst>
      <p:ext uri="{BB962C8B-B14F-4D97-AF65-F5344CB8AC3E}">
        <p14:creationId xmlns:p14="http://schemas.microsoft.com/office/powerpoint/2010/main" val="1090523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1A99A4-F5F0-E14A-9EF9-26D9DDC0DED8}"/>
              </a:ext>
            </a:extLst>
          </p:cNvPr>
          <p:cNvSpPr/>
          <p:nvPr userDrawn="1"/>
        </p:nvSpPr>
        <p:spPr>
          <a:xfrm>
            <a:off x="0" y="-2"/>
            <a:ext cx="9238734" cy="720000"/>
          </a:xfrm>
          <a:prstGeom prst="rect">
            <a:avLst/>
          </a:prstGeom>
          <a:solidFill>
            <a:srgbClr val="384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157E0FA-2CB0-CE42-B48E-43877D14CE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473" y="3"/>
            <a:ext cx="719997" cy="7199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96634CB-6509-F847-9A98-585F317A90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734" y="-3"/>
            <a:ext cx="2953266" cy="720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27C19B2-D279-6848-8230-ADB5D637648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976" y="6331880"/>
            <a:ext cx="918049" cy="345123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14B7988-651B-4E5B-A736-BE51B126AE27}"/>
              </a:ext>
            </a:extLst>
          </p:cNvPr>
          <p:cNvSpPr txBox="1">
            <a:spLocks/>
          </p:cNvSpPr>
          <p:nvPr userDrawn="1"/>
        </p:nvSpPr>
        <p:spPr>
          <a:xfrm>
            <a:off x="10884876" y="6331880"/>
            <a:ext cx="1192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11013C-5BBA-7F4F-9560-5128B0899B9F}" type="slidenum">
              <a:rPr lang="fr-FR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‹N°›</a:t>
            </a:fld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38AB1CD-ADF6-4C83-8B9E-00F7DDD6321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13999" y="1729678"/>
            <a:ext cx="2736700" cy="38454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52EFB24-03BE-41AF-AFCC-5253AA4B682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82640" y="1729678"/>
            <a:ext cx="2736700" cy="384546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A450D35-B2CF-406B-BD2D-9715D142AFD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650990" y="1729677"/>
            <a:ext cx="2736700" cy="384546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044DFDC-3C09-4776-982E-375C04A8CA6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19340" y="1728736"/>
            <a:ext cx="2736700" cy="3845467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B726B6B7-990F-4F7F-A510-E7710E481B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87690" y="1728735"/>
            <a:ext cx="2736700" cy="384546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AE385C66-8DAB-406F-A293-736D8126A99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745649" y="1729679"/>
            <a:ext cx="2736700" cy="38454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2C5E7F2-579E-F534-F86B-010C71798B53}"/>
              </a:ext>
            </a:extLst>
          </p:cNvPr>
          <p:cNvSpPr/>
          <p:nvPr userDrawn="1"/>
        </p:nvSpPr>
        <p:spPr>
          <a:xfrm>
            <a:off x="173784" y="6407669"/>
            <a:ext cx="4039285" cy="22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ts val="1000"/>
              </a:lnSpc>
            </a:pP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formations MADIC group </a:t>
            </a:r>
            <a:r>
              <a:rPr lang="fr-FR" sz="9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FR - 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 – V1</a:t>
            </a:r>
          </a:p>
        </p:txBody>
      </p:sp>
    </p:spTree>
    <p:extLst>
      <p:ext uri="{BB962C8B-B14F-4D97-AF65-F5344CB8AC3E}">
        <p14:creationId xmlns:p14="http://schemas.microsoft.com/office/powerpoint/2010/main" val="102309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 de synthè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EE72BDE-0FBC-4CB4-899C-B1C0C5FE2E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9133" y="-86231"/>
            <a:ext cx="12191998" cy="68562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1A99A4-F5F0-E14A-9EF9-26D9DDC0DED8}"/>
              </a:ext>
            </a:extLst>
          </p:cNvPr>
          <p:cNvSpPr/>
          <p:nvPr userDrawn="1"/>
        </p:nvSpPr>
        <p:spPr>
          <a:xfrm>
            <a:off x="0" y="-2"/>
            <a:ext cx="9238734" cy="720000"/>
          </a:xfrm>
          <a:prstGeom prst="rect">
            <a:avLst/>
          </a:prstGeom>
          <a:solidFill>
            <a:srgbClr val="384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bg1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157E0FA-2CB0-CE42-B48E-43877D14CE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473" y="3"/>
            <a:ext cx="719997" cy="71999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96634CB-6509-F847-9A98-585F317A90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8734" y="-3"/>
            <a:ext cx="2953266" cy="72000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27C19B2-D279-6848-8230-ADB5D637648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976" y="6331880"/>
            <a:ext cx="918049" cy="345123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14B7988-651B-4E5B-A736-BE51B126AE27}"/>
              </a:ext>
            </a:extLst>
          </p:cNvPr>
          <p:cNvSpPr txBox="1">
            <a:spLocks/>
          </p:cNvSpPr>
          <p:nvPr userDrawn="1"/>
        </p:nvSpPr>
        <p:spPr>
          <a:xfrm>
            <a:off x="10884876" y="6331880"/>
            <a:ext cx="11928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C11013C-5BBA-7F4F-9560-5128B0899B9F}" type="slidenum">
              <a:rPr lang="fr-FR" sz="9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/>
              <a:t>‹N°›</a:t>
            </a:fld>
            <a:endParaRPr lang="fr-FR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E88C95-0731-E9C6-821A-720C21C685CF}"/>
              </a:ext>
            </a:extLst>
          </p:cNvPr>
          <p:cNvSpPr/>
          <p:nvPr userDrawn="1"/>
        </p:nvSpPr>
        <p:spPr>
          <a:xfrm>
            <a:off x="173784" y="6407669"/>
            <a:ext cx="4039285" cy="22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l">
              <a:lnSpc>
                <a:spcPts val="1000"/>
              </a:lnSpc>
            </a:pP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Support formations MADIC group </a:t>
            </a:r>
            <a:r>
              <a:rPr lang="fr-FR" sz="900" baseline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 FR - </a:t>
            </a:r>
            <a:r>
              <a:rPr lang="fr-FR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2023 – V1</a:t>
            </a:r>
          </a:p>
        </p:txBody>
      </p:sp>
    </p:spTree>
    <p:extLst>
      <p:ext uri="{BB962C8B-B14F-4D97-AF65-F5344CB8AC3E}">
        <p14:creationId xmlns:p14="http://schemas.microsoft.com/office/powerpoint/2010/main" val="159209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CC54A4B-A509-824A-BD1A-09EEA4E80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148744"/>
            <a:ext cx="12192001" cy="261155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D2DF31-ACB6-504F-B342-E243CC6BA0B2}"/>
              </a:ext>
            </a:extLst>
          </p:cNvPr>
          <p:cNvSpPr/>
          <p:nvPr userDrawn="1"/>
        </p:nvSpPr>
        <p:spPr>
          <a:xfrm>
            <a:off x="0" y="-2"/>
            <a:ext cx="12192000" cy="720000"/>
          </a:xfrm>
          <a:prstGeom prst="rect">
            <a:avLst/>
          </a:prstGeom>
          <a:solidFill>
            <a:srgbClr val="384E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>
              <a:solidFill>
                <a:schemeClr val="bg1"/>
              </a:solidFill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DEF892A-878E-8B4D-AB2D-4A64A0706E67}"/>
              </a:ext>
            </a:extLst>
          </p:cNvPr>
          <p:cNvSpPr txBox="1"/>
          <p:nvPr userDrawn="1"/>
        </p:nvSpPr>
        <p:spPr>
          <a:xfrm>
            <a:off x="-332497" y="2452040"/>
            <a:ext cx="97166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Montserrat Light" panose="00000400000000000000" pitchFamily="2" charset="0"/>
              </a:rPr>
              <a:t>DE VOTRE ATTENTION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8A2325-587B-CD4E-AEDF-B17774014FD7}"/>
              </a:ext>
            </a:extLst>
          </p:cNvPr>
          <p:cNvSpPr/>
          <p:nvPr userDrawn="1"/>
        </p:nvSpPr>
        <p:spPr>
          <a:xfrm>
            <a:off x="628427" y="190484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b="0" dirty="0">
                <a:solidFill>
                  <a:schemeClr val="bg1"/>
                </a:solidFill>
              </a:rPr>
              <a:t>WWW.GROUPE.MADIC.COM	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3627122-3439-B94F-B5E6-7FED589CEE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4473" y="3"/>
            <a:ext cx="719997" cy="71999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4DE42DF-DA6B-F046-881F-E9BA94DEF4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976" y="6331880"/>
            <a:ext cx="918049" cy="345123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466C8AA-88E0-3846-8132-771B88D9D8DA}"/>
              </a:ext>
            </a:extLst>
          </p:cNvPr>
          <p:cNvSpPr txBox="1"/>
          <p:nvPr userDrawn="1"/>
        </p:nvSpPr>
        <p:spPr>
          <a:xfrm>
            <a:off x="-2250282" y="2000576"/>
            <a:ext cx="80993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>
                <a:latin typeface="Montserrat Light" panose="00000400000000000000" pitchFamily="2" charset="0"/>
              </a:rPr>
              <a:t>MERCI</a:t>
            </a:r>
          </a:p>
        </p:txBody>
      </p:sp>
    </p:spTree>
    <p:extLst>
      <p:ext uri="{BB962C8B-B14F-4D97-AF65-F5344CB8AC3E}">
        <p14:creationId xmlns:p14="http://schemas.microsoft.com/office/powerpoint/2010/main" val="113367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A33881-EB2F-6649-8B64-42D186744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E3FB1F2-6DB3-7D43-8D0E-8B43A0CA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D74AFF-7E1F-4941-8352-C4B558A130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3C237-E694-F942-828B-A97C5E84496E}" type="datetimeFigureOut">
              <a:rPr lang="fr-FR" smtClean="0"/>
              <a:t>09/01/2026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B67AED4-F68E-804C-881E-7D110FBBD0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50E2DD-A212-F349-8388-330F4EC5E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108FD-AE56-1342-8206-7CE89A35D3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678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6" r:id="rId5"/>
    <p:sldLayoutId id="2147483655" r:id="rId6"/>
    <p:sldLayoutId id="214748365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web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eb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eb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690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4121E-BB63-5912-3119-73484A528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18C354D2-9ABB-EEB3-9A46-64B9AD8A123C}"/>
              </a:ext>
            </a:extLst>
          </p:cNvPr>
          <p:cNvSpPr txBox="1"/>
          <p:nvPr/>
        </p:nvSpPr>
        <p:spPr>
          <a:xfrm>
            <a:off x="655885" y="1248002"/>
            <a:ext cx="258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Menu Network &gt; WAN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E548DB8-8695-7B5B-EBEA-7E407D67E4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16" y="2480319"/>
            <a:ext cx="8282353" cy="2557915"/>
          </a:xfrm>
          <a:prstGeom prst="rect">
            <a:avLst/>
          </a:prstGeom>
        </p:spPr>
      </p:pic>
      <p:sp>
        <p:nvSpPr>
          <p:cNvPr id="9" name="Flèche : bas 8">
            <a:extLst>
              <a:ext uri="{FF2B5EF4-FFF2-40B4-BE49-F238E27FC236}">
                <a16:creationId xmlns:a16="http://schemas.microsoft.com/office/drawing/2014/main" id="{B692D009-E7C9-3FE9-3055-349063D2A8C1}"/>
              </a:ext>
            </a:extLst>
          </p:cNvPr>
          <p:cNvSpPr/>
          <p:nvPr/>
        </p:nvSpPr>
        <p:spPr>
          <a:xfrm>
            <a:off x="4589585" y="3354830"/>
            <a:ext cx="246184" cy="4044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FB61220-E3D6-C7A6-9B2F-5D0EF0CDBFB1}"/>
              </a:ext>
            </a:extLst>
          </p:cNvPr>
          <p:cNvSpPr txBox="1"/>
          <p:nvPr/>
        </p:nvSpPr>
        <p:spPr>
          <a:xfrm>
            <a:off x="8900081" y="3251444"/>
            <a:ext cx="3187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Permet de vérifier l’ensemble des adresses IP attribuées au routeur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E71AA5-2C5C-C9C2-5310-0B61759D1443}"/>
              </a:ext>
            </a:extLst>
          </p:cNvPr>
          <p:cNvSpPr/>
          <p:nvPr/>
        </p:nvSpPr>
        <p:spPr>
          <a:xfrm>
            <a:off x="728680" y="178800"/>
            <a:ext cx="3557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Configuration du Teltonika RUT200</a:t>
            </a:r>
          </a:p>
        </p:txBody>
      </p:sp>
    </p:spTree>
    <p:extLst>
      <p:ext uri="{BB962C8B-B14F-4D97-AF65-F5344CB8AC3E}">
        <p14:creationId xmlns:p14="http://schemas.microsoft.com/office/powerpoint/2010/main" val="2393103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93B1F-FD4A-481C-88FA-C88E90BDE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5E0023D-55C1-4333-68BA-CBEBCBB0169E}"/>
              </a:ext>
            </a:extLst>
          </p:cNvPr>
          <p:cNvSpPr txBox="1"/>
          <p:nvPr/>
        </p:nvSpPr>
        <p:spPr>
          <a:xfrm>
            <a:off x="655885" y="1248002"/>
            <a:ext cx="3907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Menu </a:t>
            </a:r>
            <a:r>
              <a:rPr lang="fr-FR" sz="2000" b="1" dirty="0" err="1"/>
              <a:t>Status</a:t>
            </a:r>
            <a:r>
              <a:rPr lang="fr-FR" sz="2000" b="1" dirty="0"/>
              <a:t> &gt; Network &gt; </a:t>
            </a:r>
            <a:r>
              <a:rPr lang="fr-FR" sz="2000" b="1" dirty="0" err="1"/>
              <a:t>Topology</a:t>
            </a:r>
            <a:endParaRPr lang="fr-FR" sz="20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26A5C4F-920A-080C-7908-68B5B6F82386}"/>
              </a:ext>
            </a:extLst>
          </p:cNvPr>
          <p:cNvSpPr txBox="1"/>
          <p:nvPr/>
        </p:nvSpPr>
        <p:spPr>
          <a:xfrm>
            <a:off x="8932986" y="2069372"/>
            <a:ext cx="3187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Permet de vérifier les éléments connectés sur le routeur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47DD62-2B36-F4A3-A19C-D8A783465A69}"/>
              </a:ext>
            </a:extLst>
          </p:cNvPr>
          <p:cNvSpPr/>
          <p:nvPr/>
        </p:nvSpPr>
        <p:spPr>
          <a:xfrm>
            <a:off x="728680" y="178800"/>
            <a:ext cx="3504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Configuration du </a:t>
            </a:r>
            <a:r>
              <a:rPr lang="fr-FR" b="1" dirty="0" err="1">
                <a:solidFill>
                  <a:schemeClr val="bg1"/>
                </a:solidFill>
              </a:rPr>
              <a:t>Teltonika</a:t>
            </a:r>
            <a:r>
              <a:rPr lang="fr-FR" b="1" dirty="0">
                <a:solidFill>
                  <a:schemeClr val="bg1"/>
                </a:solidFill>
              </a:rPr>
              <a:t> RUT200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FC50AB-753F-C61C-8311-B5901274DDED}"/>
              </a:ext>
            </a:extLst>
          </p:cNvPr>
          <p:cNvSpPr txBox="1"/>
          <p:nvPr/>
        </p:nvSpPr>
        <p:spPr>
          <a:xfrm>
            <a:off x="9094178" y="4140471"/>
            <a:ext cx="31870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FF0000"/>
                </a:solidFill>
              </a:rPr>
              <a:t>Attention</a:t>
            </a:r>
            <a:r>
              <a:rPr lang="fr-FR" sz="1600" b="1" dirty="0"/>
              <a:t> le routeur ne fait plus de DHCP, les bornes doivent être en </a:t>
            </a:r>
            <a:r>
              <a:rPr lang="fr-FR" sz="1600" b="1" u="sng" dirty="0"/>
              <a:t>adresses IP fixe</a:t>
            </a:r>
            <a:r>
              <a:rPr lang="fr-FR" sz="1600" b="1" dirty="0"/>
              <a:t> et configurer pour communiquer avec le RUT 200 (config OCPP </a:t>
            </a:r>
            <a:r>
              <a:rPr lang="fr-FR" sz="1600" b="1" dirty="0" err="1">
                <a:solidFill>
                  <a:srgbClr val="FF0000"/>
                </a:solidFill>
              </a:rPr>
              <a:t>RouteurModel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/>
              <a:t>à RUT200)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931AAAD-8E17-352A-CF5D-F692E15D5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938" y="1760727"/>
            <a:ext cx="8440615" cy="4366782"/>
          </a:xfrm>
          <a:prstGeom prst="rect">
            <a:avLst/>
          </a:prstGeom>
        </p:spPr>
      </p:pic>
      <p:sp>
        <p:nvSpPr>
          <p:cNvPr id="3" name="Flèche : haut 2">
            <a:extLst>
              <a:ext uri="{FF2B5EF4-FFF2-40B4-BE49-F238E27FC236}">
                <a16:creationId xmlns:a16="http://schemas.microsoft.com/office/drawing/2014/main" id="{A689ADCF-CF72-E09E-DFA3-7FD91852C66D}"/>
              </a:ext>
            </a:extLst>
          </p:cNvPr>
          <p:cNvSpPr/>
          <p:nvPr/>
        </p:nvSpPr>
        <p:spPr>
          <a:xfrm>
            <a:off x="4695092" y="4070132"/>
            <a:ext cx="211015" cy="2820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haut 5">
            <a:extLst>
              <a:ext uri="{FF2B5EF4-FFF2-40B4-BE49-F238E27FC236}">
                <a16:creationId xmlns:a16="http://schemas.microsoft.com/office/drawing/2014/main" id="{BBA654B1-BDBF-55AF-778A-C99DB0D817DF}"/>
              </a:ext>
            </a:extLst>
          </p:cNvPr>
          <p:cNvSpPr/>
          <p:nvPr/>
        </p:nvSpPr>
        <p:spPr>
          <a:xfrm rot="10800000">
            <a:off x="3053861" y="5327938"/>
            <a:ext cx="211015" cy="28206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8880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B5663-26F7-A8FA-D710-706939BD3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559F59-EB11-ABEA-446B-B03A079F7420}"/>
              </a:ext>
            </a:extLst>
          </p:cNvPr>
          <p:cNvSpPr/>
          <p:nvPr/>
        </p:nvSpPr>
        <p:spPr>
          <a:xfrm>
            <a:off x="728680" y="178800"/>
            <a:ext cx="6383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Intégration du Teltonika RUT200 dans une Pulse 22/50 ou WB-AC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82581F4-20B0-3C42-EE73-7B6689A79D40}"/>
              </a:ext>
            </a:extLst>
          </p:cNvPr>
          <p:cNvSpPr txBox="1"/>
          <p:nvPr/>
        </p:nvSpPr>
        <p:spPr>
          <a:xfrm>
            <a:off x="1172727" y="999194"/>
            <a:ext cx="266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Configuration du kit OCPP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F33DB9-0503-EDFE-357B-6D344C8778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5219" y="1549000"/>
            <a:ext cx="2770032" cy="458432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F537C41-870C-CE69-29F6-55B2B8711A16}"/>
              </a:ext>
            </a:extLst>
          </p:cNvPr>
          <p:cNvSpPr txBox="1"/>
          <p:nvPr/>
        </p:nvSpPr>
        <p:spPr>
          <a:xfrm>
            <a:off x="8377388" y="3726170"/>
            <a:ext cx="3168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Le routeur ne fait plus de DHCP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77F6EEC-2103-2DC8-952F-A6CD408C1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0614" y="2532133"/>
            <a:ext cx="1161661" cy="116166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EBDA1BB-74EB-229C-078B-A511D532A6F5}"/>
              </a:ext>
            </a:extLst>
          </p:cNvPr>
          <p:cNvSpPr txBox="1"/>
          <p:nvPr/>
        </p:nvSpPr>
        <p:spPr>
          <a:xfrm>
            <a:off x="4646645" y="3449171"/>
            <a:ext cx="24829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Router_Model : </a:t>
            </a:r>
            <a:r>
              <a:rPr lang="fr-FR" b="1" dirty="0"/>
              <a:t>RUT200</a:t>
            </a:r>
          </a:p>
          <a:p>
            <a:r>
              <a:rPr lang="fr-FR" dirty="0"/>
              <a:t>LAN_DHCP : </a:t>
            </a:r>
            <a:r>
              <a:rPr lang="fr-FR" b="1" dirty="0"/>
              <a:t>false</a:t>
            </a:r>
          </a:p>
          <a:p>
            <a:r>
              <a:rPr lang="fr-FR" dirty="0"/>
              <a:t>LAN_Mode : </a:t>
            </a:r>
            <a:r>
              <a:rPr lang="fr-FR" b="1" dirty="0"/>
              <a:t>true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8BF839A-CE6D-832D-3D97-45D00C16D647}"/>
              </a:ext>
            </a:extLst>
          </p:cNvPr>
          <p:cNvSpPr txBox="1"/>
          <p:nvPr/>
        </p:nvSpPr>
        <p:spPr>
          <a:xfrm>
            <a:off x="4694061" y="2772054"/>
            <a:ext cx="2418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Paramètres à modifier  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919E4707-FA3C-ABD6-0DF5-50BD5BF2F4E5}"/>
              </a:ext>
            </a:extLst>
          </p:cNvPr>
          <p:cNvSpPr/>
          <p:nvPr/>
        </p:nvSpPr>
        <p:spPr>
          <a:xfrm>
            <a:off x="1119421" y="4725463"/>
            <a:ext cx="2769136" cy="15133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09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44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BCBD2-62F0-DF3A-51EE-27625E765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194A48-E104-70C7-820A-9E3ECED555B6}"/>
              </a:ext>
            </a:extLst>
          </p:cNvPr>
          <p:cNvSpPr/>
          <p:nvPr/>
        </p:nvSpPr>
        <p:spPr>
          <a:xfrm>
            <a:off x="728680" y="178800"/>
            <a:ext cx="3007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Connexions Teltonika RUT200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80927AC-362A-0271-C9B0-B8B2690EBD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569" y="889783"/>
            <a:ext cx="2049621" cy="333091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6EF5B09-A484-8AFD-68B9-E1AFFD2C4C35}"/>
              </a:ext>
            </a:extLst>
          </p:cNvPr>
          <p:cNvSpPr txBox="1"/>
          <p:nvPr/>
        </p:nvSpPr>
        <p:spPr>
          <a:xfrm>
            <a:off x="245164" y="4413148"/>
            <a:ext cx="397484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/>
              <a:t>Routeur </a:t>
            </a:r>
            <a:r>
              <a:rPr lang="fr-FR" b="1" dirty="0">
                <a:solidFill>
                  <a:srgbClr val="FF0000"/>
                </a:solidFill>
              </a:rPr>
              <a:t>Teltonika RUT 200 </a:t>
            </a:r>
            <a:r>
              <a:rPr lang="fr-FR" b="1" dirty="0"/>
              <a:t>3G / 4G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Bornes équipées :</a:t>
            </a:r>
          </a:p>
          <a:p>
            <a:pPr algn="ctr">
              <a:lnSpc>
                <a:spcPct val="150000"/>
              </a:lnSpc>
            </a:pPr>
            <a:r>
              <a:rPr lang="fr-FR" b="1" dirty="0"/>
              <a:t>Pulse </a:t>
            </a:r>
            <a:r>
              <a:rPr lang="fr-FR" b="1" dirty="0">
                <a:solidFill>
                  <a:srgbClr val="FF0000"/>
                </a:solidFill>
              </a:rPr>
              <a:t>22 WL</a:t>
            </a:r>
            <a:r>
              <a:rPr lang="fr-FR" b="1" dirty="0"/>
              <a:t> et </a:t>
            </a:r>
            <a:r>
              <a:rPr lang="fr-FR" b="1" dirty="0">
                <a:solidFill>
                  <a:srgbClr val="FF0000"/>
                </a:solidFill>
              </a:rPr>
              <a:t>GL</a:t>
            </a:r>
            <a:r>
              <a:rPr lang="fr-FR" b="1" dirty="0"/>
              <a:t>, Pulse </a:t>
            </a:r>
            <a:r>
              <a:rPr lang="fr-FR" b="1" dirty="0">
                <a:solidFill>
                  <a:srgbClr val="FF0000"/>
                </a:solidFill>
              </a:rPr>
              <a:t>50 </a:t>
            </a:r>
            <a:r>
              <a:rPr lang="fr-FR" b="1" dirty="0">
                <a:solidFill>
                  <a:srgbClr val="000000"/>
                </a:solidFill>
              </a:rPr>
              <a:t>et les Pulse </a:t>
            </a:r>
            <a:r>
              <a:rPr lang="fr-FR" b="1" dirty="0">
                <a:solidFill>
                  <a:srgbClr val="FF0000"/>
                </a:solidFill>
              </a:rPr>
              <a:t>WB-AC*</a:t>
            </a:r>
          </a:p>
          <a:p>
            <a:pPr>
              <a:lnSpc>
                <a:spcPct val="250000"/>
              </a:lnSpc>
            </a:pPr>
            <a:endParaRPr lang="fr-FR" b="1" dirty="0"/>
          </a:p>
          <a:p>
            <a:endParaRPr lang="fr-FR" b="1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C673C59E-596A-A83B-A41B-61F424AAA08C}"/>
              </a:ext>
            </a:extLst>
          </p:cNvPr>
          <p:cNvSpPr/>
          <p:nvPr/>
        </p:nvSpPr>
        <p:spPr>
          <a:xfrm>
            <a:off x="7855784" y="2030287"/>
            <a:ext cx="1939653" cy="10374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CA5F2B1-A25F-BCB4-0B7A-699B247CA697}"/>
              </a:ext>
            </a:extLst>
          </p:cNvPr>
          <p:cNvSpPr txBox="1"/>
          <p:nvPr/>
        </p:nvSpPr>
        <p:spPr>
          <a:xfrm>
            <a:off x="8259476" y="2003194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RUT 200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93D16FDC-3D3E-79AB-8EA9-F73566CDE4EE}"/>
              </a:ext>
            </a:extLst>
          </p:cNvPr>
          <p:cNvSpPr/>
          <p:nvPr/>
        </p:nvSpPr>
        <p:spPr>
          <a:xfrm>
            <a:off x="8005254" y="2431180"/>
            <a:ext cx="737087" cy="58029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6A09F66-4C63-D7C8-C62D-DEDE182DA2D4}"/>
              </a:ext>
            </a:extLst>
          </p:cNvPr>
          <p:cNvSpPr/>
          <p:nvPr/>
        </p:nvSpPr>
        <p:spPr>
          <a:xfrm>
            <a:off x="8891811" y="2431180"/>
            <a:ext cx="737087" cy="580292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8B07D48-DC97-AF8B-A761-42A8F09D97E2}"/>
              </a:ext>
            </a:extLst>
          </p:cNvPr>
          <p:cNvSpPr txBox="1"/>
          <p:nvPr/>
        </p:nvSpPr>
        <p:spPr>
          <a:xfrm>
            <a:off x="8108339" y="2552049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LAN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175193D-6FE0-BD68-EA4D-E7ED525AFCA9}"/>
              </a:ext>
            </a:extLst>
          </p:cNvPr>
          <p:cNvSpPr txBox="1"/>
          <p:nvPr/>
        </p:nvSpPr>
        <p:spPr>
          <a:xfrm>
            <a:off x="8950012" y="2559511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WAN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2B178A9-3562-C120-8830-BFC910C3F276}"/>
              </a:ext>
            </a:extLst>
          </p:cNvPr>
          <p:cNvSpPr/>
          <p:nvPr/>
        </p:nvSpPr>
        <p:spPr>
          <a:xfrm>
            <a:off x="8891811" y="3313341"/>
            <a:ext cx="737087" cy="58029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1C242AD5-CAD8-34DF-1A87-784DDFD4B388}"/>
              </a:ext>
            </a:extLst>
          </p:cNvPr>
          <p:cNvSpPr/>
          <p:nvPr/>
        </p:nvSpPr>
        <p:spPr>
          <a:xfrm>
            <a:off x="7262488" y="3313341"/>
            <a:ext cx="737087" cy="580292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72EF4B1F-E954-DA6D-2A30-89C010786786}"/>
              </a:ext>
            </a:extLst>
          </p:cNvPr>
          <p:cNvCxnSpPr>
            <a:cxnSpLocks/>
            <a:stCxn id="15" idx="3"/>
            <a:endCxn id="7" idx="2"/>
          </p:cNvCxnSpPr>
          <p:nvPr/>
        </p:nvCxnSpPr>
        <p:spPr>
          <a:xfrm flipV="1">
            <a:off x="7999575" y="3011472"/>
            <a:ext cx="374223" cy="592015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7695357-658D-FF9E-85B3-904D38E312E0}"/>
              </a:ext>
            </a:extLst>
          </p:cNvPr>
          <p:cNvCxnSpPr>
            <a:cxnSpLocks/>
            <a:stCxn id="14" idx="0"/>
            <a:endCxn id="8" idx="2"/>
          </p:cNvCxnSpPr>
          <p:nvPr/>
        </p:nvCxnSpPr>
        <p:spPr>
          <a:xfrm flipV="1">
            <a:off x="9260355" y="3011472"/>
            <a:ext cx="0" cy="30186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B775153E-22DB-165C-BC7B-29603DCBFDDF}"/>
              </a:ext>
            </a:extLst>
          </p:cNvPr>
          <p:cNvSpPr txBox="1"/>
          <p:nvPr/>
        </p:nvSpPr>
        <p:spPr>
          <a:xfrm>
            <a:off x="7102291" y="3360931"/>
            <a:ext cx="107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RJ45 </a:t>
            </a:r>
          </a:p>
          <a:p>
            <a:pPr algn="ctr"/>
            <a:r>
              <a:rPr lang="fr-FR" sz="1200" b="1" dirty="0"/>
              <a:t>Kit OCPP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9BFE99E-39F4-EFBA-99C1-39F4523A73AD}"/>
              </a:ext>
            </a:extLst>
          </p:cNvPr>
          <p:cNvSpPr txBox="1"/>
          <p:nvPr/>
        </p:nvSpPr>
        <p:spPr>
          <a:xfrm>
            <a:off x="8725272" y="3463433"/>
            <a:ext cx="1070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Lecteur CB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30721411-7D84-7D06-22B8-950ACB999EE6}"/>
              </a:ext>
            </a:extLst>
          </p:cNvPr>
          <p:cNvSpPr txBox="1"/>
          <p:nvPr/>
        </p:nvSpPr>
        <p:spPr>
          <a:xfrm>
            <a:off x="5910771" y="1430677"/>
            <a:ext cx="5341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Branchements dans </a:t>
            </a:r>
            <a:r>
              <a:rPr lang="fr-FR" sz="2000" b="1" dirty="0">
                <a:solidFill>
                  <a:srgbClr val="FF0000"/>
                </a:solidFill>
              </a:rPr>
              <a:t>Pulse 22 WL </a:t>
            </a:r>
            <a:r>
              <a:rPr lang="fr-FR" sz="2000" b="1" dirty="0"/>
              <a:t>/ </a:t>
            </a:r>
            <a:r>
              <a:rPr lang="fr-FR" sz="2000" b="1" dirty="0">
                <a:solidFill>
                  <a:srgbClr val="FF0000"/>
                </a:solidFill>
              </a:rPr>
              <a:t>GL</a:t>
            </a:r>
            <a:r>
              <a:rPr lang="fr-FR" sz="2000" b="1" dirty="0"/>
              <a:t> et </a:t>
            </a:r>
            <a:r>
              <a:rPr lang="fr-FR" sz="2000" b="1" dirty="0">
                <a:solidFill>
                  <a:srgbClr val="FF0000"/>
                </a:solidFill>
              </a:rPr>
              <a:t>Pulse 50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07A0C56-70F5-4D86-EF9F-EEFC411E254E}"/>
              </a:ext>
            </a:extLst>
          </p:cNvPr>
          <p:cNvSpPr txBox="1"/>
          <p:nvPr/>
        </p:nvSpPr>
        <p:spPr>
          <a:xfrm>
            <a:off x="5967759" y="3985653"/>
            <a:ext cx="46287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Branchements avec une/des </a:t>
            </a:r>
            <a:r>
              <a:rPr lang="fr-FR" sz="2000" b="1" dirty="0">
                <a:solidFill>
                  <a:srgbClr val="FF0000"/>
                </a:solidFill>
              </a:rPr>
              <a:t>Pulse WB-AC</a:t>
            </a:r>
          </a:p>
        </p:txBody>
      </p:sp>
      <p:sp>
        <p:nvSpPr>
          <p:cNvPr id="28" name="Rectangle : coins arrondis 27">
            <a:extLst>
              <a:ext uri="{FF2B5EF4-FFF2-40B4-BE49-F238E27FC236}">
                <a16:creationId xmlns:a16="http://schemas.microsoft.com/office/drawing/2014/main" id="{BC5828AB-E2A4-11A6-30C0-1E972887A478}"/>
              </a:ext>
            </a:extLst>
          </p:cNvPr>
          <p:cNvSpPr/>
          <p:nvPr/>
        </p:nvSpPr>
        <p:spPr>
          <a:xfrm>
            <a:off x="7855784" y="4524032"/>
            <a:ext cx="1939653" cy="10374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B31369B-AD27-6400-3468-E0520ED9E278}"/>
              </a:ext>
            </a:extLst>
          </p:cNvPr>
          <p:cNvSpPr txBox="1"/>
          <p:nvPr/>
        </p:nvSpPr>
        <p:spPr>
          <a:xfrm>
            <a:off x="8259476" y="4496939"/>
            <a:ext cx="10695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RUT 200</a:t>
            </a:r>
          </a:p>
        </p:txBody>
      </p:sp>
      <p:sp>
        <p:nvSpPr>
          <p:cNvPr id="30" name="Rectangle : coins arrondis 29">
            <a:extLst>
              <a:ext uri="{FF2B5EF4-FFF2-40B4-BE49-F238E27FC236}">
                <a16:creationId xmlns:a16="http://schemas.microsoft.com/office/drawing/2014/main" id="{5D4C8D6B-36A3-4DE5-FFA0-DB07B6FDA2AD}"/>
              </a:ext>
            </a:extLst>
          </p:cNvPr>
          <p:cNvSpPr/>
          <p:nvPr/>
        </p:nvSpPr>
        <p:spPr>
          <a:xfrm>
            <a:off x="8005254" y="4924925"/>
            <a:ext cx="737087" cy="58029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 : coins arrondis 30">
            <a:extLst>
              <a:ext uri="{FF2B5EF4-FFF2-40B4-BE49-F238E27FC236}">
                <a16:creationId xmlns:a16="http://schemas.microsoft.com/office/drawing/2014/main" id="{156C337B-B4F2-BB96-C8CB-81A04210639C}"/>
              </a:ext>
            </a:extLst>
          </p:cNvPr>
          <p:cNvSpPr/>
          <p:nvPr/>
        </p:nvSpPr>
        <p:spPr>
          <a:xfrm>
            <a:off x="8891811" y="4924925"/>
            <a:ext cx="737087" cy="580292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24F43AFC-523E-DD0A-31D9-81C4D7A473DF}"/>
              </a:ext>
            </a:extLst>
          </p:cNvPr>
          <p:cNvSpPr txBox="1"/>
          <p:nvPr/>
        </p:nvSpPr>
        <p:spPr>
          <a:xfrm>
            <a:off x="8108339" y="5045794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LAN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9D2D060D-27A6-6A3D-7412-43E3C7B0B7B7}"/>
              </a:ext>
            </a:extLst>
          </p:cNvPr>
          <p:cNvSpPr txBox="1"/>
          <p:nvPr/>
        </p:nvSpPr>
        <p:spPr>
          <a:xfrm>
            <a:off x="8950012" y="5053256"/>
            <a:ext cx="6206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/>
              <a:t>WAN</a:t>
            </a:r>
          </a:p>
        </p:txBody>
      </p:sp>
      <p:sp>
        <p:nvSpPr>
          <p:cNvPr id="34" name="Rectangle : coins arrondis 33">
            <a:extLst>
              <a:ext uri="{FF2B5EF4-FFF2-40B4-BE49-F238E27FC236}">
                <a16:creationId xmlns:a16="http://schemas.microsoft.com/office/drawing/2014/main" id="{3A37E58E-817A-C0B7-78B1-01105782AA72}"/>
              </a:ext>
            </a:extLst>
          </p:cNvPr>
          <p:cNvSpPr/>
          <p:nvPr/>
        </p:nvSpPr>
        <p:spPr>
          <a:xfrm>
            <a:off x="8891811" y="5807086"/>
            <a:ext cx="737087" cy="580292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 : coins arrondis 34">
            <a:extLst>
              <a:ext uri="{FF2B5EF4-FFF2-40B4-BE49-F238E27FC236}">
                <a16:creationId xmlns:a16="http://schemas.microsoft.com/office/drawing/2014/main" id="{641E36A4-E21B-B62C-CC38-DB92A083FF15}"/>
              </a:ext>
            </a:extLst>
          </p:cNvPr>
          <p:cNvSpPr/>
          <p:nvPr/>
        </p:nvSpPr>
        <p:spPr>
          <a:xfrm>
            <a:off x="7262488" y="5807086"/>
            <a:ext cx="737087" cy="580292"/>
          </a:xfrm>
          <a:prstGeom prst="roundRect">
            <a:avLst/>
          </a:pr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B7D86EB8-7007-C82A-9EDF-DD0F6D544CBF}"/>
              </a:ext>
            </a:extLst>
          </p:cNvPr>
          <p:cNvCxnSpPr>
            <a:cxnSpLocks/>
            <a:stCxn id="35" idx="0"/>
            <a:endCxn id="30" idx="1"/>
          </p:cNvCxnSpPr>
          <p:nvPr/>
        </p:nvCxnSpPr>
        <p:spPr>
          <a:xfrm rot="5400000" flipH="1" flipV="1">
            <a:off x="7522136" y="5323968"/>
            <a:ext cx="592015" cy="374222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72E4D636-CE98-529A-50E7-9A75CFAEB306}"/>
              </a:ext>
            </a:extLst>
          </p:cNvPr>
          <p:cNvSpPr txBox="1"/>
          <p:nvPr/>
        </p:nvSpPr>
        <p:spPr>
          <a:xfrm>
            <a:off x="8886131" y="5866399"/>
            <a:ext cx="737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Pulse WB-AC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C42A0E8B-2E56-2643-FEA9-48183FFD438E}"/>
              </a:ext>
            </a:extLst>
          </p:cNvPr>
          <p:cNvCxnSpPr>
            <a:cxnSpLocks/>
            <a:stCxn id="43" idx="1"/>
          </p:cNvCxnSpPr>
          <p:nvPr/>
        </p:nvCxnSpPr>
        <p:spPr>
          <a:xfrm flipH="1" flipV="1">
            <a:off x="8005255" y="6097231"/>
            <a:ext cx="880876" cy="1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ZoneTexte 46">
            <a:extLst>
              <a:ext uri="{FF2B5EF4-FFF2-40B4-BE49-F238E27FC236}">
                <a16:creationId xmlns:a16="http://schemas.microsoft.com/office/drawing/2014/main" id="{1A7E03BD-7347-43D4-B92D-2FC6DE494A02}"/>
              </a:ext>
            </a:extLst>
          </p:cNvPr>
          <p:cNvSpPr txBox="1"/>
          <p:nvPr/>
        </p:nvSpPr>
        <p:spPr>
          <a:xfrm>
            <a:off x="7095948" y="5936887"/>
            <a:ext cx="10701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Switch</a:t>
            </a:r>
          </a:p>
        </p:txBody>
      </p:sp>
    </p:spTree>
    <p:extLst>
      <p:ext uri="{BB962C8B-B14F-4D97-AF65-F5344CB8AC3E}">
        <p14:creationId xmlns:p14="http://schemas.microsoft.com/office/powerpoint/2010/main" val="37400408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50099-59EB-042F-9B5A-CA9097BA5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1ABB10-58FC-CB84-C11D-89D6F8C10863}"/>
              </a:ext>
            </a:extLst>
          </p:cNvPr>
          <p:cNvSpPr/>
          <p:nvPr/>
        </p:nvSpPr>
        <p:spPr>
          <a:xfrm>
            <a:off x="728680" y="178800"/>
            <a:ext cx="3161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Première connexion au routeur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DD7C9B3-402A-1FDE-2446-9C1B45CC9A7E}"/>
              </a:ext>
            </a:extLst>
          </p:cNvPr>
          <p:cNvSpPr txBox="1"/>
          <p:nvPr/>
        </p:nvSpPr>
        <p:spPr>
          <a:xfrm>
            <a:off x="267215" y="2668005"/>
            <a:ext cx="31870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Connexion à l’interface web avec l’adresse IP : </a:t>
            </a:r>
            <a:r>
              <a:rPr lang="fr-FR" sz="2000" b="1" dirty="0">
                <a:solidFill>
                  <a:srgbClr val="FF0000"/>
                </a:solidFill>
              </a:rPr>
              <a:t>192.168.1.1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FB665D7-BA17-EF4B-7F81-9CBFA3639E47}"/>
              </a:ext>
            </a:extLst>
          </p:cNvPr>
          <p:cNvSpPr txBox="1"/>
          <p:nvPr/>
        </p:nvSpPr>
        <p:spPr>
          <a:xfrm>
            <a:off x="267215" y="3804428"/>
            <a:ext cx="3187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Identifiant : </a:t>
            </a:r>
            <a:r>
              <a:rPr lang="fr-FR" sz="2000" b="1" dirty="0">
                <a:solidFill>
                  <a:srgbClr val="FF0000"/>
                </a:solidFill>
              </a:rPr>
              <a:t>admin</a:t>
            </a:r>
          </a:p>
          <a:p>
            <a:pPr algn="ctr"/>
            <a:r>
              <a:rPr lang="fr-FR" sz="2000" b="1" dirty="0"/>
              <a:t>MDP : </a:t>
            </a:r>
            <a:r>
              <a:rPr lang="fr-FR" sz="2000" b="1" dirty="0">
                <a:solidFill>
                  <a:srgbClr val="FF0000"/>
                </a:solidFill>
              </a:rPr>
              <a:t>0=Madic=1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06F5B36-E31A-76DF-51B0-D82E0D53C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48" y="804235"/>
            <a:ext cx="7582958" cy="409632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E0CEB4C-AE3A-90C9-945D-BEB1FE1DC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448" y="4900557"/>
            <a:ext cx="1161661" cy="116166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DE00A30-3A8D-1014-1E87-E39A8AE2DAFA}"/>
              </a:ext>
            </a:extLst>
          </p:cNvPr>
          <p:cNvSpPr txBox="1"/>
          <p:nvPr/>
        </p:nvSpPr>
        <p:spPr>
          <a:xfrm>
            <a:off x="5462670" y="5268391"/>
            <a:ext cx="4891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D’usine le routeur dispose d’un MDP unique écrit au dos avec l’adresse IP</a:t>
            </a:r>
          </a:p>
        </p:txBody>
      </p:sp>
    </p:spTree>
    <p:extLst>
      <p:ext uri="{BB962C8B-B14F-4D97-AF65-F5344CB8AC3E}">
        <p14:creationId xmlns:p14="http://schemas.microsoft.com/office/powerpoint/2010/main" val="2990369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99899-7654-1BCF-0B63-CC67DAB14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8D6F42-CB7E-545F-3269-D60F55F8D7DB}"/>
              </a:ext>
            </a:extLst>
          </p:cNvPr>
          <p:cNvSpPr/>
          <p:nvPr/>
        </p:nvSpPr>
        <p:spPr>
          <a:xfrm>
            <a:off x="728680" y="178800"/>
            <a:ext cx="3504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Configuration du Teltonika RUT200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3F75A25-E552-FBDC-2663-B756D4A6E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67" y="1837591"/>
            <a:ext cx="8748347" cy="434907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6859504-C4C6-0C8C-DEEE-0DD45ADD85CC}"/>
              </a:ext>
            </a:extLst>
          </p:cNvPr>
          <p:cNvSpPr txBox="1"/>
          <p:nvPr/>
        </p:nvSpPr>
        <p:spPr>
          <a:xfrm>
            <a:off x="9004924" y="3215907"/>
            <a:ext cx="31870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Pour configurer les paramètres de la carte SIM il faut aller dans </a:t>
            </a:r>
            <a:r>
              <a:rPr lang="fr-FR" sz="2000" b="1" dirty="0">
                <a:solidFill>
                  <a:srgbClr val="FF0000"/>
                </a:solidFill>
              </a:rPr>
              <a:t>Internal Modem</a:t>
            </a:r>
            <a:r>
              <a:rPr lang="fr-FR" sz="2000" b="1" dirty="0"/>
              <a:t> en cliquant sur la molette </a:t>
            </a:r>
            <a:endParaRPr lang="fr-FR" sz="2000" b="1" dirty="0">
              <a:solidFill>
                <a:srgbClr val="FF0000"/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FC7B768-05EB-38AD-D8D5-E8715241C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5367" y="4519730"/>
            <a:ext cx="266710" cy="294785"/>
          </a:xfrm>
          <a:prstGeom prst="rect">
            <a:avLst/>
          </a:prstGeom>
        </p:spPr>
      </p:pic>
      <p:sp>
        <p:nvSpPr>
          <p:cNvPr id="8" name="Flèche : bas 7">
            <a:extLst>
              <a:ext uri="{FF2B5EF4-FFF2-40B4-BE49-F238E27FC236}">
                <a16:creationId xmlns:a16="http://schemas.microsoft.com/office/drawing/2014/main" id="{BC343831-2428-CADB-9449-3E6C10AA5FEC}"/>
              </a:ext>
            </a:extLst>
          </p:cNvPr>
          <p:cNvSpPr/>
          <p:nvPr/>
        </p:nvSpPr>
        <p:spPr>
          <a:xfrm>
            <a:off x="4906108" y="2804746"/>
            <a:ext cx="211015" cy="41116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953CF9A-7188-229C-F5AF-024D2F06838D}"/>
              </a:ext>
            </a:extLst>
          </p:cNvPr>
          <p:cNvSpPr txBox="1"/>
          <p:nvPr/>
        </p:nvSpPr>
        <p:spPr>
          <a:xfrm>
            <a:off x="655885" y="1248002"/>
            <a:ext cx="4985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Configuration des paramètres de la carte SIM</a:t>
            </a:r>
          </a:p>
        </p:txBody>
      </p:sp>
    </p:spTree>
    <p:extLst>
      <p:ext uri="{BB962C8B-B14F-4D97-AF65-F5344CB8AC3E}">
        <p14:creationId xmlns:p14="http://schemas.microsoft.com/office/powerpoint/2010/main" val="286835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41370-5C47-46DD-C8AB-D404D3EB57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FF92F89-5C4F-0A73-1B6E-1A2D02F18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67" y="1987062"/>
            <a:ext cx="8907200" cy="4206577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27EB72D-9A57-D136-49D8-32D37F4D50C0}"/>
              </a:ext>
            </a:extLst>
          </p:cNvPr>
          <p:cNvSpPr txBox="1"/>
          <p:nvPr/>
        </p:nvSpPr>
        <p:spPr>
          <a:xfrm>
            <a:off x="655885" y="1248002"/>
            <a:ext cx="49854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Configuration des paramètres de la carte SIM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646E61-DABB-F0C6-782C-EA7067A0A5BC}"/>
              </a:ext>
            </a:extLst>
          </p:cNvPr>
          <p:cNvSpPr/>
          <p:nvPr/>
        </p:nvSpPr>
        <p:spPr>
          <a:xfrm>
            <a:off x="728680" y="178800"/>
            <a:ext cx="3504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Configuration du Teltonika RUT200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B4A03A0-B092-DA53-7FCE-0B017CF01153}"/>
              </a:ext>
            </a:extLst>
          </p:cNvPr>
          <p:cNvSpPr txBox="1"/>
          <p:nvPr/>
        </p:nvSpPr>
        <p:spPr>
          <a:xfrm>
            <a:off x="9069467" y="3455053"/>
            <a:ext cx="3110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Paramètres fournis par la supervision. </a:t>
            </a:r>
          </a:p>
          <a:p>
            <a:pPr algn="ctr"/>
            <a:r>
              <a:rPr lang="fr-FR" sz="2000" b="1" dirty="0"/>
              <a:t>Dans les </a:t>
            </a:r>
            <a:r>
              <a:rPr lang="fr-FR" sz="2000" b="1" dirty="0">
                <a:solidFill>
                  <a:srgbClr val="FF0000"/>
                </a:solidFill>
              </a:rPr>
              <a:t>APN</a:t>
            </a:r>
            <a:r>
              <a:rPr lang="fr-FR" sz="2000" b="1" dirty="0"/>
              <a:t>, ajoutez celui qui vous a été fourni</a:t>
            </a:r>
            <a:endParaRPr lang="fr-F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462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CB26CE-AE93-AB0C-FF5C-B071A162E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84A02BF-1BED-F5B4-637E-F9ECD6B37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67" y="1837591"/>
            <a:ext cx="8748347" cy="43490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39F2411-D505-0994-8470-DB3D44A8D124}"/>
              </a:ext>
            </a:extLst>
          </p:cNvPr>
          <p:cNvSpPr/>
          <p:nvPr/>
        </p:nvSpPr>
        <p:spPr>
          <a:xfrm>
            <a:off x="728680" y="178800"/>
            <a:ext cx="3504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Configuration du Teltonika RUT200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4B9A321-9E4A-6059-F1B1-97D901E151C5}"/>
              </a:ext>
            </a:extLst>
          </p:cNvPr>
          <p:cNvSpPr txBox="1"/>
          <p:nvPr/>
        </p:nvSpPr>
        <p:spPr>
          <a:xfrm>
            <a:off x="655885" y="1248002"/>
            <a:ext cx="708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Infos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42C5339-0811-7526-498A-84F9B44F1D84}"/>
              </a:ext>
            </a:extLst>
          </p:cNvPr>
          <p:cNvSpPr txBox="1"/>
          <p:nvPr/>
        </p:nvSpPr>
        <p:spPr>
          <a:xfrm>
            <a:off x="8897814" y="3281113"/>
            <a:ext cx="31870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Ne pas effectuer la mise à jour du </a:t>
            </a:r>
            <a:r>
              <a:rPr lang="fr-FR" sz="2000" b="1" dirty="0" err="1"/>
              <a:t>firmware</a:t>
            </a:r>
            <a:r>
              <a:rPr lang="fr-FR" sz="2000" b="1" dirty="0"/>
              <a:t> via le bouton </a:t>
            </a:r>
            <a:r>
              <a:rPr lang="fr-FR" sz="2000" b="1" dirty="0">
                <a:solidFill>
                  <a:srgbClr val="FF0000"/>
                </a:solidFill>
              </a:rPr>
              <a:t>Update </a:t>
            </a:r>
            <a:r>
              <a:rPr lang="fr-FR" sz="2000" b="1" dirty="0" err="1">
                <a:solidFill>
                  <a:srgbClr val="FF0000"/>
                </a:solidFill>
              </a:rPr>
              <a:t>Now</a:t>
            </a:r>
            <a:r>
              <a:rPr lang="fr-FR" sz="2000" b="1" dirty="0"/>
              <a:t>. Les versions compatibles avec l’environnement PULSE sont </a:t>
            </a:r>
            <a:r>
              <a:rPr lang="fr-FR" sz="2000" b="1" u="sng" dirty="0"/>
              <a:t>disponibles sur le SFTP</a:t>
            </a:r>
            <a:r>
              <a:rPr lang="fr-FR" sz="2000" b="1" dirty="0"/>
              <a:t>.</a:t>
            </a:r>
          </a:p>
        </p:txBody>
      </p:sp>
      <p:sp>
        <p:nvSpPr>
          <p:cNvPr id="7" name="Flèche : bas 6">
            <a:extLst>
              <a:ext uri="{FF2B5EF4-FFF2-40B4-BE49-F238E27FC236}">
                <a16:creationId xmlns:a16="http://schemas.microsoft.com/office/drawing/2014/main" id="{A6F5BA29-DA75-E20D-0A59-0113FA96405E}"/>
              </a:ext>
            </a:extLst>
          </p:cNvPr>
          <p:cNvSpPr/>
          <p:nvPr/>
        </p:nvSpPr>
        <p:spPr>
          <a:xfrm>
            <a:off x="7989941" y="2338754"/>
            <a:ext cx="219808" cy="3341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10D32A1-D505-3D08-37EF-40DE4E9B3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0521" y="1924976"/>
            <a:ext cx="1161661" cy="116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30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17F7CB9-8EC0-0AB6-7FA8-B0A0FB044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1" y="2599102"/>
            <a:ext cx="8757138" cy="34738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AD40192-90D1-AF55-F137-62EB6304AA27}"/>
              </a:ext>
            </a:extLst>
          </p:cNvPr>
          <p:cNvSpPr/>
          <p:nvPr/>
        </p:nvSpPr>
        <p:spPr>
          <a:xfrm>
            <a:off x="728680" y="178800"/>
            <a:ext cx="3275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Mise à jour du </a:t>
            </a:r>
            <a:r>
              <a:rPr lang="fr-FR" b="1" dirty="0" err="1">
                <a:solidFill>
                  <a:schemeClr val="bg1"/>
                </a:solidFill>
              </a:rPr>
              <a:t>Teltonika</a:t>
            </a:r>
            <a:r>
              <a:rPr lang="fr-FR" b="1" dirty="0">
                <a:solidFill>
                  <a:schemeClr val="bg1"/>
                </a:solidFill>
              </a:rPr>
              <a:t> RUT200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DBAF3B9-3FB2-732F-3335-710A826FE2CF}"/>
              </a:ext>
            </a:extLst>
          </p:cNvPr>
          <p:cNvSpPr txBox="1"/>
          <p:nvPr/>
        </p:nvSpPr>
        <p:spPr>
          <a:xfrm>
            <a:off x="655885" y="1248002"/>
            <a:ext cx="36427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Mise à jour du </a:t>
            </a:r>
            <a:r>
              <a:rPr lang="fr-FR" sz="2000" b="1" dirty="0" err="1"/>
              <a:t>Firmware</a:t>
            </a:r>
            <a:r>
              <a:rPr lang="fr-FR" sz="2000" b="1" dirty="0"/>
              <a:t> MADIC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C745CC3-A0DD-72A4-21E5-97B2A9AE7B06}"/>
              </a:ext>
            </a:extLst>
          </p:cNvPr>
          <p:cNvSpPr txBox="1"/>
          <p:nvPr/>
        </p:nvSpPr>
        <p:spPr>
          <a:xfrm>
            <a:off x="8890623" y="3194637"/>
            <a:ext cx="31870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Cliquer sur System &gt; </a:t>
            </a:r>
            <a:r>
              <a:rPr lang="fr-FR" sz="2000" b="1" dirty="0" err="1"/>
              <a:t>Firmware</a:t>
            </a:r>
            <a:r>
              <a:rPr lang="fr-FR" sz="2000" b="1" dirty="0"/>
              <a:t> &gt; Update </a:t>
            </a:r>
            <a:r>
              <a:rPr lang="fr-FR" sz="2000" b="1" dirty="0" err="1"/>
              <a:t>Firmware</a:t>
            </a:r>
            <a:endParaRPr lang="fr-FR" sz="2000" b="1" dirty="0"/>
          </a:p>
          <a:p>
            <a:pPr algn="ctr"/>
            <a:endParaRPr lang="fr-FR" sz="2000" b="1" dirty="0"/>
          </a:p>
          <a:p>
            <a:pPr algn="ctr"/>
            <a:r>
              <a:rPr lang="fr-FR" sz="2000" b="1" dirty="0"/>
              <a:t>Cliquer sur </a:t>
            </a:r>
            <a:r>
              <a:rPr lang="fr-FR" sz="2000" b="1" dirty="0">
                <a:solidFill>
                  <a:srgbClr val="FF0000"/>
                </a:solidFill>
              </a:rPr>
              <a:t>Update </a:t>
            </a:r>
            <a:r>
              <a:rPr lang="fr-FR" sz="2000" b="1" dirty="0" err="1">
                <a:solidFill>
                  <a:srgbClr val="FF0000"/>
                </a:solidFill>
              </a:rPr>
              <a:t>from</a:t>
            </a:r>
            <a:r>
              <a:rPr lang="fr-FR" sz="2000" b="1" dirty="0">
                <a:solidFill>
                  <a:srgbClr val="FF0000"/>
                </a:solidFill>
              </a:rPr>
              <a:t> File </a:t>
            </a:r>
            <a:r>
              <a:rPr lang="fr-FR" sz="2000" b="1" dirty="0"/>
              <a:t>choisir le fichier avec </a:t>
            </a:r>
            <a:r>
              <a:rPr lang="fr-FR" sz="2000" b="1" dirty="0" err="1">
                <a:solidFill>
                  <a:srgbClr val="FF0000"/>
                </a:solidFill>
              </a:rPr>
              <a:t>Browse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/>
              <a:t>: RUT2M_R_00_XX sur le SFTP</a:t>
            </a:r>
          </a:p>
        </p:txBody>
      </p:sp>
      <p:sp>
        <p:nvSpPr>
          <p:cNvPr id="8" name="Flèche : gauche 7">
            <a:extLst>
              <a:ext uri="{FF2B5EF4-FFF2-40B4-BE49-F238E27FC236}">
                <a16:creationId xmlns:a16="http://schemas.microsoft.com/office/drawing/2014/main" id="{F07D31B1-16BA-6AB3-EC56-37E847C870C5}"/>
              </a:ext>
            </a:extLst>
          </p:cNvPr>
          <p:cNvSpPr/>
          <p:nvPr/>
        </p:nvSpPr>
        <p:spPr>
          <a:xfrm>
            <a:off x="5389684" y="5240215"/>
            <a:ext cx="303335" cy="14946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2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FBEFE-702D-CACE-E57C-44DDD8493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59F4C6-5FE5-EFF1-0B40-F4DB32B13735}"/>
              </a:ext>
            </a:extLst>
          </p:cNvPr>
          <p:cNvSpPr/>
          <p:nvPr/>
        </p:nvSpPr>
        <p:spPr>
          <a:xfrm>
            <a:off x="728680" y="178800"/>
            <a:ext cx="3275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Mise à jour du Teltonika RUT200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4966EEC-EA89-1BF9-E59A-1ADEBC3F8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05" y="2608327"/>
            <a:ext cx="8790903" cy="350881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00CEC30-414C-C040-589B-35114CCAE216}"/>
              </a:ext>
            </a:extLst>
          </p:cNvPr>
          <p:cNvSpPr txBox="1"/>
          <p:nvPr/>
        </p:nvSpPr>
        <p:spPr>
          <a:xfrm>
            <a:off x="655885" y="1248002"/>
            <a:ext cx="43146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Mise à jour/Backup de la configuration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A971906-E122-92AB-226C-DD1D555ADF23}"/>
              </a:ext>
            </a:extLst>
          </p:cNvPr>
          <p:cNvSpPr txBox="1"/>
          <p:nvPr/>
        </p:nvSpPr>
        <p:spPr>
          <a:xfrm>
            <a:off x="9004924" y="2767280"/>
            <a:ext cx="3187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Cliquer sur System &gt; Maintenance &gt; Backup</a:t>
            </a:r>
          </a:p>
          <a:p>
            <a:pPr algn="ctr"/>
            <a:r>
              <a:rPr lang="fr-FR" sz="2000" b="1" dirty="0"/>
              <a:t>Puis choisir le fichier </a:t>
            </a:r>
            <a:r>
              <a:rPr lang="fr-FR" sz="2000" b="1" u="sng" dirty="0"/>
              <a:t>Backup-RUT200</a:t>
            </a:r>
            <a:r>
              <a:rPr lang="fr-FR" sz="2000" b="1" dirty="0"/>
              <a:t> sur le SFTP</a:t>
            </a:r>
          </a:p>
        </p:txBody>
      </p:sp>
      <p:sp>
        <p:nvSpPr>
          <p:cNvPr id="7" name="Flèche : haut 6">
            <a:extLst>
              <a:ext uri="{FF2B5EF4-FFF2-40B4-BE49-F238E27FC236}">
                <a16:creationId xmlns:a16="http://schemas.microsoft.com/office/drawing/2014/main" id="{61898CB8-121D-CAC4-1F86-56F2879E89C9}"/>
              </a:ext>
            </a:extLst>
          </p:cNvPr>
          <p:cNvSpPr/>
          <p:nvPr/>
        </p:nvSpPr>
        <p:spPr>
          <a:xfrm>
            <a:off x="4791808" y="5609998"/>
            <a:ext cx="178720" cy="29893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21EBCF3-AD33-4D79-0DD2-FC33FD95BBC0}"/>
              </a:ext>
            </a:extLst>
          </p:cNvPr>
          <p:cNvSpPr txBox="1"/>
          <p:nvPr/>
        </p:nvSpPr>
        <p:spPr>
          <a:xfrm>
            <a:off x="9004924" y="4713126"/>
            <a:ext cx="31870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Il est possible de faire un </a:t>
            </a:r>
            <a:r>
              <a:rPr lang="fr-FR" sz="2000" b="1" u="sng" dirty="0"/>
              <a:t>fichier Backup personnalisé </a:t>
            </a:r>
            <a:r>
              <a:rPr lang="fr-FR" sz="2000" b="1" dirty="0"/>
              <a:t>en cliquant sur </a:t>
            </a:r>
            <a:r>
              <a:rPr lang="fr-FR" sz="2000" b="1" dirty="0">
                <a:solidFill>
                  <a:srgbClr val="FF0000"/>
                </a:solidFill>
              </a:rPr>
              <a:t>Download Backup archive</a:t>
            </a:r>
          </a:p>
        </p:txBody>
      </p:sp>
      <p:sp>
        <p:nvSpPr>
          <p:cNvPr id="9" name="Flèche : gauche 8">
            <a:extLst>
              <a:ext uri="{FF2B5EF4-FFF2-40B4-BE49-F238E27FC236}">
                <a16:creationId xmlns:a16="http://schemas.microsoft.com/office/drawing/2014/main" id="{6B2BF9F6-45D8-95D8-744C-172AE4DFD224}"/>
              </a:ext>
            </a:extLst>
          </p:cNvPr>
          <p:cNvSpPr/>
          <p:nvPr/>
        </p:nvSpPr>
        <p:spPr>
          <a:xfrm>
            <a:off x="5086349" y="4492869"/>
            <a:ext cx="303335" cy="14946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833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B8200B5-7899-74B3-7AFC-A3EBEECB9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67" y="1837591"/>
            <a:ext cx="8748347" cy="43490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134EAFB-97BF-D5B9-9269-6F6B9520F30B}"/>
              </a:ext>
            </a:extLst>
          </p:cNvPr>
          <p:cNvSpPr/>
          <p:nvPr/>
        </p:nvSpPr>
        <p:spPr>
          <a:xfrm>
            <a:off x="728680" y="178800"/>
            <a:ext cx="35047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Configuration du Teltonika RUT200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5CFE0E2-CDA1-31E3-C8A1-A7DE164574C0}"/>
              </a:ext>
            </a:extLst>
          </p:cNvPr>
          <p:cNvSpPr txBox="1"/>
          <p:nvPr/>
        </p:nvSpPr>
        <p:spPr>
          <a:xfrm>
            <a:off x="655885" y="1248002"/>
            <a:ext cx="36568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Menu </a:t>
            </a:r>
            <a:r>
              <a:rPr lang="fr-FR" sz="2000" b="1" dirty="0" err="1"/>
              <a:t>Status</a:t>
            </a:r>
            <a:r>
              <a:rPr lang="fr-FR" sz="2000" b="1" dirty="0"/>
              <a:t> &gt; </a:t>
            </a:r>
            <a:r>
              <a:rPr lang="fr-FR" sz="2000" b="1" dirty="0" err="1"/>
              <a:t>Overview</a:t>
            </a:r>
            <a:r>
              <a:rPr lang="fr-FR" sz="2000" b="1" dirty="0"/>
              <a:t> &gt; MAIN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12D6B03-9471-03DF-9C0B-8D53F4A1B127}"/>
              </a:ext>
            </a:extLst>
          </p:cNvPr>
          <p:cNvSpPr txBox="1"/>
          <p:nvPr/>
        </p:nvSpPr>
        <p:spPr>
          <a:xfrm>
            <a:off x="8897814" y="3281113"/>
            <a:ext cx="31870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Permet de vérifier l’ensemble des adresses IP attribuées au routeur ainsi que la puissance du signal.</a:t>
            </a:r>
          </a:p>
          <a:p>
            <a:pPr algn="ctr"/>
            <a:r>
              <a:rPr lang="fr-FR" sz="2000" b="1" dirty="0"/>
              <a:t>Cliquer sur la molette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A8C4FE6-8347-FDBC-5999-BF2D9CA88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90829" y="4519730"/>
            <a:ext cx="266710" cy="294785"/>
          </a:xfrm>
          <a:prstGeom prst="rect">
            <a:avLst/>
          </a:prstGeom>
        </p:spPr>
      </p:pic>
      <p:sp>
        <p:nvSpPr>
          <p:cNvPr id="7" name="Flèche : bas 6">
            <a:extLst>
              <a:ext uri="{FF2B5EF4-FFF2-40B4-BE49-F238E27FC236}">
                <a16:creationId xmlns:a16="http://schemas.microsoft.com/office/drawing/2014/main" id="{7611D770-B815-F5F4-1D20-3E2F8826E35E}"/>
              </a:ext>
            </a:extLst>
          </p:cNvPr>
          <p:cNvSpPr/>
          <p:nvPr/>
        </p:nvSpPr>
        <p:spPr>
          <a:xfrm>
            <a:off x="2415618" y="4334608"/>
            <a:ext cx="219808" cy="33410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75331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32681</TotalTime>
  <Words>411</Words>
  <Application>Microsoft Office PowerPoint</Application>
  <PresentationFormat>Grand écran</PresentationFormat>
  <Paragraphs>62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Montserrat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Léo DUMONT</cp:lastModifiedBy>
  <cp:revision>778</cp:revision>
  <cp:lastPrinted>2025-10-10T12:18:17Z</cp:lastPrinted>
  <dcterms:created xsi:type="dcterms:W3CDTF">2021-02-03T13:04:29Z</dcterms:created>
  <dcterms:modified xsi:type="dcterms:W3CDTF">2026-01-09T07:48:49Z</dcterms:modified>
</cp:coreProperties>
</file>