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848" r:id="rId3"/>
    <p:sldId id="852" r:id="rId4"/>
    <p:sldId id="849" r:id="rId5"/>
    <p:sldId id="851" r:id="rId6"/>
    <p:sldId id="850" r:id="rId7"/>
    <p:sldId id="853" r:id="rId8"/>
    <p:sldId id="860" r:id="rId9"/>
    <p:sldId id="862" r:id="rId10"/>
    <p:sldId id="854" r:id="rId11"/>
    <p:sldId id="863" r:id="rId12"/>
    <p:sldId id="855" r:id="rId13"/>
    <p:sldId id="856" r:id="rId14"/>
    <p:sldId id="871" r:id="rId15"/>
    <p:sldId id="865" r:id="rId16"/>
    <p:sldId id="864" r:id="rId17"/>
    <p:sldId id="866" r:id="rId18"/>
    <p:sldId id="867" r:id="rId19"/>
    <p:sldId id="868" r:id="rId20"/>
    <p:sldId id="857" r:id="rId21"/>
    <p:sldId id="874" r:id="rId22"/>
    <p:sldId id="858" r:id="rId23"/>
    <p:sldId id="872" r:id="rId24"/>
    <p:sldId id="875" r:id="rId25"/>
    <p:sldId id="859" r:id="rId26"/>
    <p:sldId id="263" r:id="rId27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D8F58BE-808F-28B7-C0F2-49FBB1A7EB8F}" name="Sophie Blossier" initials="SB" userId="S::sophie.blossier@madicholding.onmicrosoft.com::daac73b4-216e-44cf-80d6-8845d45ccf3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éo DUMONT" initials="LD" lastIdx="1" clrIdx="0">
    <p:extLst>
      <p:ext uri="{19B8F6BF-5375-455C-9EA6-DF929625EA0E}">
        <p15:presenceInfo xmlns:p15="http://schemas.microsoft.com/office/powerpoint/2012/main" userId="S-1-5-21-863816021-2492695145-79292083-28409" providerId="AD"/>
      </p:ext>
    </p:extLst>
  </p:cmAuthor>
  <p:cmAuthor id="2" name="Jérémy CASTETS" initials="JC" lastIdx="25" clrIdx="1">
    <p:extLst>
      <p:ext uri="{19B8F6BF-5375-455C-9EA6-DF929625EA0E}">
        <p15:presenceInfo xmlns:p15="http://schemas.microsoft.com/office/powerpoint/2012/main" userId="S-1-5-21-863816021-2492695145-79292083-378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00"/>
    <a:srgbClr val="FFFF66"/>
    <a:srgbClr val="E1E5EA"/>
    <a:srgbClr val="384E73"/>
    <a:srgbClr val="9CA6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5062" autoAdjust="0"/>
  </p:normalViewPr>
  <p:slideViewPr>
    <p:cSldViewPr snapToGrid="0" snapToObjects="1">
      <p:cViewPr varScale="1">
        <p:scale>
          <a:sx n="104" d="100"/>
          <a:sy n="104" d="100"/>
        </p:scale>
        <p:origin x="7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FAE247-0523-474F-B5EB-B0626B2EE663}" type="datetimeFigureOut">
              <a:rPr lang="fr-FR" smtClean="0"/>
              <a:t>30/12/2025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B415B7-850F-44A4-A156-DC6768D9A2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3830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018450-7080-318E-8DAA-6DCDFE35A1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D1D4A791-1822-D769-5688-81FC0C389A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5F33749F-1B73-5282-7C58-5A87A2DA69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BA4DF55-C854-6341-09E0-372F1770E7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B415B7-850F-44A4-A156-DC6768D9A2D5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7445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8D3960-FD91-0040-0B47-E5A85E6901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C0A63A0-9515-EEE1-A130-25A9AB5389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B7EB77B-D883-34D8-121C-DF53BE27BF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56CFB8F-92AB-1173-6A99-F5060625D7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B415B7-850F-44A4-A156-DC6768D9A2D5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5087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7AF479-22E8-7687-0BE5-73108FFC7F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ECEE902-8544-7131-5880-42BC2B88F3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499E076F-EE02-8585-2270-A624D8089F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319F9EB-A264-B822-AEF6-802621F271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B415B7-850F-44A4-A156-DC6768D9A2D5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5365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ct@groupe.madic.com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C897C0A6-D97F-A54E-8908-6E488EFE6C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44727CF-B664-B940-96FD-069D9A89F6DC}"/>
              </a:ext>
            </a:extLst>
          </p:cNvPr>
          <p:cNvSpPr/>
          <p:nvPr userDrawn="1"/>
        </p:nvSpPr>
        <p:spPr>
          <a:xfrm>
            <a:off x="0" y="6502880"/>
            <a:ext cx="7812741" cy="22236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l">
              <a:lnSpc>
                <a:spcPts val="1000"/>
              </a:lnSpc>
            </a:pPr>
            <a:r>
              <a:rPr lang="fr-FR" sz="1000" dirty="0">
                <a:solidFill>
                  <a:schemeClr val="tx1"/>
                </a:solidFill>
                <a:latin typeface="+mn-lt"/>
              </a:rPr>
              <a:t>Siège social : </a:t>
            </a:r>
            <a:r>
              <a:rPr lang="fr-FR" sz="1000" b="0" i="0" dirty="0">
                <a:solidFill>
                  <a:srgbClr val="000000"/>
                </a:solidFill>
                <a:effectLst/>
                <a:latin typeface="+mn-lt"/>
              </a:rPr>
              <a:t>5 impasse des Tourmalines - 44300 Nantes - France - +33 2 40 92 18 58 - </a:t>
            </a:r>
            <a:r>
              <a:rPr lang="fr-FR" sz="1000" b="0" i="0" dirty="0">
                <a:solidFill>
                  <a:srgbClr val="000000"/>
                </a:solidFill>
                <a:effectLst/>
                <a:latin typeface="+mn-lt"/>
                <a:hlinkClick r:id="rId3"/>
              </a:rPr>
              <a:t>contact@groupe.madic.com</a:t>
            </a:r>
            <a:r>
              <a:rPr lang="fr-FR" sz="1000" b="0" i="0" dirty="0">
                <a:solidFill>
                  <a:srgbClr val="000000"/>
                </a:solidFill>
                <a:effectLst/>
                <a:latin typeface="+mn-lt"/>
              </a:rPr>
              <a:t> - www.groupe.madic.com</a:t>
            </a:r>
            <a:endParaRPr lang="fr-FR" sz="10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293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intermédi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3CEB68D7-ED3E-E84E-A237-4E98FAAF95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396651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E8797ACC-4D26-0848-A379-DAE9EFE7455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6976" y="6331880"/>
            <a:ext cx="918049" cy="345123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0357638-62B8-48B3-B5A6-C5698EE4384E}"/>
              </a:ext>
            </a:extLst>
          </p:cNvPr>
          <p:cNvSpPr txBox="1">
            <a:spLocks/>
          </p:cNvSpPr>
          <p:nvPr userDrawn="1"/>
        </p:nvSpPr>
        <p:spPr>
          <a:xfrm>
            <a:off x="10884876" y="6331880"/>
            <a:ext cx="11928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C11013C-5BBA-7F4F-9560-5128B0899B9F}" type="slidenum">
              <a:rPr lang="fr-FR" sz="9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‹N°›</a:t>
            </a:fld>
            <a:endParaRPr lang="fr-FR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CC59F8-D598-4754-956C-A6E4B1ABFCEE}"/>
              </a:ext>
            </a:extLst>
          </p:cNvPr>
          <p:cNvSpPr/>
          <p:nvPr userDrawn="1"/>
        </p:nvSpPr>
        <p:spPr>
          <a:xfrm>
            <a:off x="173784" y="6407669"/>
            <a:ext cx="4039285" cy="2208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l">
              <a:lnSpc>
                <a:spcPts val="1000"/>
              </a:lnSpc>
            </a:pPr>
            <a:r>
              <a:rPr lang="fr-FR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Support formations MADIC group </a:t>
            </a:r>
            <a:r>
              <a:rPr lang="fr-FR" sz="900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 FR - </a:t>
            </a:r>
            <a:r>
              <a:rPr lang="fr-FR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2023 – V1</a:t>
            </a:r>
          </a:p>
        </p:txBody>
      </p:sp>
    </p:spTree>
    <p:extLst>
      <p:ext uri="{BB962C8B-B14F-4D97-AF65-F5344CB8AC3E}">
        <p14:creationId xmlns:p14="http://schemas.microsoft.com/office/powerpoint/2010/main" val="1809993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8E8D2E1-A1EE-47E6-91B1-F5CAFDE10A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A1A99A4-F5F0-E14A-9EF9-26D9DDC0DED8}"/>
              </a:ext>
            </a:extLst>
          </p:cNvPr>
          <p:cNvSpPr/>
          <p:nvPr userDrawn="1"/>
        </p:nvSpPr>
        <p:spPr>
          <a:xfrm>
            <a:off x="0" y="-2"/>
            <a:ext cx="9238734" cy="720000"/>
          </a:xfrm>
          <a:prstGeom prst="rect">
            <a:avLst/>
          </a:prstGeom>
          <a:solidFill>
            <a:srgbClr val="384E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>
              <a:solidFill>
                <a:schemeClr val="bg1"/>
              </a:solidFill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157E0FA-2CB0-CE42-B48E-43877D14CE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4473" y="3"/>
            <a:ext cx="719997" cy="71999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96634CB-6509-F847-9A98-585F317A90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8734" y="-3"/>
            <a:ext cx="2953266" cy="72000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127C19B2-D279-6848-8230-ADB5D637648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6976" y="6331880"/>
            <a:ext cx="918049" cy="345123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14B7988-651B-4E5B-A736-BE51B126AE27}"/>
              </a:ext>
            </a:extLst>
          </p:cNvPr>
          <p:cNvSpPr txBox="1">
            <a:spLocks/>
          </p:cNvSpPr>
          <p:nvPr userDrawn="1"/>
        </p:nvSpPr>
        <p:spPr>
          <a:xfrm>
            <a:off x="10884876" y="6331880"/>
            <a:ext cx="11928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C11013C-5BBA-7F4F-9560-5128B0899B9F}" type="slidenum">
              <a:rPr lang="fr-FR" sz="9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‹N°›</a:t>
            </a:fld>
            <a:endParaRPr lang="fr-FR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E9E44EF-AA08-EDDF-9118-5431175DB6FC}"/>
              </a:ext>
            </a:extLst>
          </p:cNvPr>
          <p:cNvSpPr/>
          <p:nvPr userDrawn="1"/>
        </p:nvSpPr>
        <p:spPr>
          <a:xfrm>
            <a:off x="173784" y="6407669"/>
            <a:ext cx="4039285" cy="2208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l">
              <a:lnSpc>
                <a:spcPts val="1000"/>
              </a:lnSpc>
            </a:pPr>
            <a:r>
              <a:rPr lang="fr-FR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Support formations MADIC group </a:t>
            </a:r>
            <a:r>
              <a:rPr lang="fr-FR" sz="900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 FR - </a:t>
            </a:r>
            <a:r>
              <a:rPr lang="fr-FR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2023 – V1</a:t>
            </a:r>
          </a:p>
        </p:txBody>
      </p:sp>
    </p:spTree>
    <p:extLst>
      <p:ext uri="{BB962C8B-B14F-4D97-AF65-F5344CB8AC3E}">
        <p14:creationId xmlns:p14="http://schemas.microsoft.com/office/powerpoint/2010/main" val="3647967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A1A99A4-F5F0-E14A-9EF9-26D9DDC0DED8}"/>
              </a:ext>
            </a:extLst>
          </p:cNvPr>
          <p:cNvSpPr/>
          <p:nvPr userDrawn="1"/>
        </p:nvSpPr>
        <p:spPr>
          <a:xfrm>
            <a:off x="0" y="-2"/>
            <a:ext cx="9238734" cy="720000"/>
          </a:xfrm>
          <a:prstGeom prst="rect">
            <a:avLst/>
          </a:prstGeom>
          <a:solidFill>
            <a:srgbClr val="384E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>
              <a:solidFill>
                <a:schemeClr val="bg1"/>
              </a:solidFill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157E0FA-2CB0-CE42-B48E-43877D14CE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4473" y="3"/>
            <a:ext cx="719997" cy="71999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96634CB-6509-F847-9A98-585F317A90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8734" y="-3"/>
            <a:ext cx="2953266" cy="72000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127C19B2-D279-6848-8230-ADB5D637648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6976" y="6331880"/>
            <a:ext cx="918049" cy="345123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14B7988-651B-4E5B-A736-BE51B126AE27}"/>
              </a:ext>
            </a:extLst>
          </p:cNvPr>
          <p:cNvSpPr txBox="1">
            <a:spLocks/>
          </p:cNvSpPr>
          <p:nvPr userDrawn="1"/>
        </p:nvSpPr>
        <p:spPr>
          <a:xfrm>
            <a:off x="10884876" y="6331880"/>
            <a:ext cx="11928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C11013C-5BBA-7F4F-9560-5128B0899B9F}" type="slidenum">
              <a:rPr lang="fr-FR" sz="9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‹N°›</a:t>
            </a:fld>
            <a:endParaRPr lang="fr-FR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5C81B48-6314-B7A5-FA29-DFE9B3BAE981}"/>
              </a:ext>
            </a:extLst>
          </p:cNvPr>
          <p:cNvSpPr/>
          <p:nvPr userDrawn="1"/>
        </p:nvSpPr>
        <p:spPr>
          <a:xfrm>
            <a:off x="173784" y="6407669"/>
            <a:ext cx="4039285" cy="2208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l">
              <a:lnSpc>
                <a:spcPts val="1000"/>
              </a:lnSpc>
            </a:pPr>
            <a:r>
              <a:rPr lang="fr-FR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Support formations MADIC group </a:t>
            </a:r>
            <a:r>
              <a:rPr lang="fr-FR" sz="900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 FR - </a:t>
            </a:r>
            <a:r>
              <a:rPr lang="fr-FR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2023 – V1</a:t>
            </a:r>
          </a:p>
        </p:txBody>
      </p:sp>
    </p:spTree>
    <p:extLst>
      <p:ext uri="{BB962C8B-B14F-4D97-AF65-F5344CB8AC3E}">
        <p14:creationId xmlns:p14="http://schemas.microsoft.com/office/powerpoint/2010/main" val="1090523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A1A99A4-F5F0-E14A-9EF9-26D9DDC0DED8}"/>
              </a:ext>
            </a:extLst>
          </p:cNvPr>
          <p:cNvSpPr/>
          <p:nvPr userDrawn="1"/>
        </p:nvSpPr>
        <p:spPr>
          <a:xfrm>
            <a:off x="0" y="-2"/>
            <a:ext cx="9238734" cy="720000"/>
          </a:xfrm>
          <a:prstGeom prst="rect">
            <a:avLst/>
          </a:prstGeom>
          <a:solidFill>
            <a:srgbClr val="384E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>
              <a:solidFill>
                <a:schemeClr val="bg1"/>
              </a:solidFill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157E0FA-2CB0-CE42-B48E-43877D14CE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4473" y="3"/>
            <a:ext cx="719997" cy="71999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96634CB-6509-F847-9A98-585F317A90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8734" y="-3"/>
            <a:ext cx="2953266" cy="72000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127C19B2-D279-6848-8230-ADB5D637648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6976" y="6331880"/>
            <a:ext cx="918049" cy="345123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14B7988-651B-4E5B-A736-BE51B126AE27}"/>
              </a:ext>
            </a:extLst>
          </p:cNvPr>
          <p:cNvSpPr txBox="1">
            <a:spLocks/>
          </p:cNvSpPr>
          <p:nvPr userDrawn="1"/>
        </p:nvSpPr>
        <p:spPr>
          <a:xfrm>
            <a:off x="10884876" y="6331880"/>
            <a:ext cx="11928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C11013C-5BBA-7F4F-9560-5128B0899B9F}" type="slidenum">
              <a:rPr lang="fr-FR" sz="9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‹N°›</a:t>
            </a:fld>
            <a:endParaRPr lang="fr-FR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38AB1CD-ADF6-4C83-8B9E-00F7DDD6321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113999" y="1729678"/>
            <a:ext cx="2736700" cy="3845467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352EFB24-03BE-41AF-AFCC-5253AA4B682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282640" y="1729678"/>
            <a:ext cx="2736700" cy="3845467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9A450D35-B2CF-406B-BD2D-9715D142AFD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650990" y="1729677"/>
            <a:ext cx="2736700" cy="3845467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B044DFDC-3C09-4776-982E-375C04A8CA6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019340" y="1728736"/>
            <a:ext cx="2736700" cy="3845467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B726B6B7-990F-4F7F-A510-E7710E481BD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387690" y="1728735"/>
            <a:ext cx="2736700" cy="3845467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AE385C66-8DAB-406F-A293-736D8126A99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745649" y="1729679"/>
            <a:ext cx="2736700" cy="384546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2C5E7F2-579E-F534-F86B-010C71798B53}"/>
              </a:ext>
            </a:extLst>
          </p:cNvPr>
          <p:cNvSpPr/>
          <p:nvPr userDrawn="1"/>
        </p:nvSpPr>
        <p:spPr>
          <a:xfrm>
            <a:off x="173784" y="6407669"/>
            <a:ext cx="4039285" cy="2208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l">
              <a:lnSpc>
                <a:spcPts val="1000"/>
              </a:lnSpc>
            </a:pPr>
            <a:r>
              <a:rPr lang="fr-FR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Support formations MADIC group </a:t>
            </a:r>
            <a:r>
              <a:rPr lang="fr-FR" sz="900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 FR - </a:t>
            </a:r>
            <a:r>
              <a:rPr lang="fr-FR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2023 – V1</a:t>
            </a:r>
          </a:p>
        </p:txBody>
      </p:sp>
    </p:spTree>
    <p:extLst>
      <p:ext uri="{BB962C8B-B14F-4D97-AF65-F5344CB8AC3E}">
        <p14:creationId xmlns:p14="http://schemas.microsoft.com/office/powerpoint/2010/main" val="1023096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 de synthè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EE72BDE-0FBC-4CB4-899C-B1C0C5FE2E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9133" y="-86231"/>
            <a:ext cx="12191998" cy="685628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A1A99A4-F5F0-E14A-9EF9-26D9DDC0DED8}"/>
              </a:ext>
            </a:extLst>
          </p:cNvPr>
          <p:cNvSpPr/>
          <p:nvPr userDrawn="1"/>
        </p:nvSpPr>
        <p:spPr>
          <a:xfrm>
            <a:off x="0" y="-2"/>
            <a:ext cx="9238734" cy="720000"/>
          </a:xfrm>
          <a:prstGeom prst="rect">
            <a:avLst/>
          </a:prstGeom>
          <a:solidFill>
            <a:srgbClr val="384E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>
              <a:solidFill>
                <a:schemeClr val="bg1"/>
              </a:solidFill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157E0FA-2CB0-CE42-B48E-43877D14CE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4473" y="3"/>
            <a:ext cx="719997" cy="71999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96634CB-6509-F847-9A98-585F317A90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8734" y="-3"/>
            <a:ext cx="2953266" cy="72000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127C19B2-D279-6848-8230-ADB5D637648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6976" y="6331880"/>
            <a:ext cx="918049" cy="345123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14B7988-651B-4E5B-A736-BE51B126AE27}"/>
              </a:ext>
            </a:extLst>
          </p:cNvPr>
          <p:cNvSpPr txBox="1">
            <a:spLocks/>
          </p:cNvSpPr>
          <p:nvPr userDrawn="1"/>
        </p:nvSpPr>
        <p:spPr>
          <a:xfrm>
            <a:off x="10884876" y="6331880"/>
            <a:ext cx="11928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C11013C-5BBA-7F4F-9560-5128B0899B9F}" type="slidenum">
              <a:rPr lang="fr-FR" sz="9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‹N°›</a:t>
            </a:fld>
            <a:endParaRPr lang="fr-FR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9E88C95-0731-E9C6-821A-720C21C685CF}"/>
              </a:ext>
            </a:extLst>
          </p:cNvPr>
          <p:cNvSpPr/>
          <p:nvPr userDrawn="1"/>
        </p:nvSpPr>
        <p:spPr>
          <a:xfrm>
            <a:off x="173784" y="6407669"/>
            <a:ext cx="4039285" cy="2208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l">
              <a:lnSpc>
                <a:spcPts val="1000"/>
              </a:lnSpc>
            </a:pPr>
            <a:r>
              <a:rPr lang="fr-FR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Support formations MADIC group </a:t>
            </a:r>
            <a:r>
              <a:rPr lang="fr-FR" sz="900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 FR - </a:t>
            </a:r>
            <a:r>
              <a:rPr lang="fr-FR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2023 – V1</a:t>
            </a:r>
          </a:p>
        </p:txBody>
      </p:sp>
    </p:spTree>
    <p:extLst>
      <p:ext uri="{BB962C8B-B14F-4D97-AF65-F5344CB8AC3E}">
        <p14:creationId xmlns:p14="http://schemas.microsoft.com/office/powerpoint/2010/main" val="1592093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CCC54A4B-A509-824A-BD1A-09EEA4E807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3148744"/>
            <a:ext cx="12192001" cy="261155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3D2DF31-ACB6-504F-B342-E243CC6BA0B2}"/>
              </a:ext>
            </a:extLst>
          </p:cNvPr>
          <p:cNvSpPr/>
          <p:nvPr userDrawn="1"/>
        </p:nvSpPr>
        <p:spPr>
          <a:xfrm>
            <a:off x="0" y="-2"/>
            <a:ext cx="12192000" cy="720000"/>
          </a:xfrm>
          <a:prstGeom prst="rect">
            <a:avLst/>
          </a:prstGeom>
          <a:solidFill>
            <a:srgbClr val="384E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>
              <a:solidFill>
                <a:schemeClr val="bg1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DEF892A-878E-8B4D-AB2D-4A64A0706E67}"/>
              </a:ext>
            </a:extLst>
          </p:cNvPr>
          <p:cNvSpPr txBox="1"/>
          <p:nvPr userDrawn="1"/>
        </p:nvSpPr>
        <p:spPr>
          <a:xfrm>
            <a:off x="-332497" y="2452040"/>
            <a:ext cx="97166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>
                <a:latin typeface="Montserrat Light" panose="00000400000000000000" pitchFamily="2" charset="0"/>
              </a:rPr>
              <a:t>DE VOTRE ATTENTION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8A2325-587B-CD4E-AEDF-B17774014FD7}"/>
              </a:ext>
            </a:extLst>
          </p:cNvPr>
          <p:cNvSpPr/>
          <p:nvPr userDrawn="1"/>
        </p:nvSpPr>
        <p:spPr>
          <a:xfrm>
            <a:off x="628427" y="190484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800" b="0" dirty="0">
                <a:solidFill>
                  <a:schemeClr val="bg1"/>
                </a:solidFill>
              </a:rPr>
              <a:t>WWW.GROUPE.MADIC.COM	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13627122-3439-B94F-B5E6-7FED589CEE3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4473" y="3"/>
            <a:ext cx="719997" cy="719997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04DE42DF-DA6B-F046-881F-E9BA94DEF49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6976" y="6331880"/>
            <a:ext cx="918049" cy="345123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1466C8AA-88E0-3846-8132-771B88D9D8DA}"/>
              </a:ext>
            </a:extLst>
          </p:cNvPr>
          <p:cNvSpPr txBox="1"/>
          <p:nvPr userDrawn="1"/>
        </p:nvSpPr>
        <p:spPr>
          <a:xfrm>
            <a:off x="-2250282" y="2000576"/>
            <a:ext cx="80993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>
                <a:latin typeface="Montserrat Light" panose="00000400000000000000" pitchFamily="2" charset="0"/>
              </a:rPr>
              <a:t>MERCI</a:t>
            </a:r>
          </a:p>
        </p:txBody>
      </p:sp>
    </p:spTree>
    <p:extLst>
      <p:ext uri="{BB962C8B-B14F-4D97-AF65-F5344CB8AC3E}">
        <p14:creationId xmlns:p14="http://schemas.microsoft.com/office/powerpoint/2010/main" val="113367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CA33881-EB2F-6649-8B64-42D186744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E3FB1F2-6DB3-7D43-8D0E-8B43A0CAC4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FD74AFF-7E1F-4941-8352-C4B558A130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3C237-E694-F942-828B-A97C5E84496E}" type="datetimeFigureOut">
              <a:rPr lang="fr-FR" smtClean="0"/>
              <a:t>30/12/2025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B67AED4-F68E-804C-881E-7D110FBBD0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D50E2DD-A212-F349-8388-330F4EC5E7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108FD-AE56-1342-8206-7CE89A35D3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7678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1" r:id="rId4"/>
    <p:sldLayoutId id="2147483656" r:id="rId5"/>
    <p:sldLayoutId id="2147483655" r:id="rId6"/>
    <p:sldLayoutId id="2147483652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0690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9EFE778-B219-81D2-1CDE-8CD64211CD92}"/>
              </a:ext>
            </a:extLst>
          </p:cNvPr>
          <p:cNvSpPr/>
          <p:nvPr/>
        </p:nvSpPr>
        <p:spPr>
          <a:xfrm>
            <a:off x="728680" y="178800"/>
            <a:ext cx="4182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Configuration Four-Faith F3426 et F3X26Q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A87B6B8-B307-6440-F8D6-E0F5A1DE81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885" y="1717185"/>
            <a:ext cx="6028041" cy="4267691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61923673-9D94-9E5A-876A-007A3624E287}"/>
              </a:ext>
            </a:extLst>
          </p:cNvPr>
          <p:cNvSpPr txBox="1"/>
          <p:nvPr/>
        </p:nvSpPr>
        <p:spPr>
          <a:xfrm>
            <a:off x="655885" y="1248002"/>
            <a:ext cx="3088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Vérifier l’adresse IP WAN IP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916DEC64-7FC7-E897-9AB2-3AB13B88F59B}"/>
              </a:ext>
            </a:extLst>
          </p:cNvPr>
          <p:cNvSpPr/>
          <p:nvPr/>
        </p:nvSpPr>
        <p:spPr>
          <a:xfrm>
            <a:off x="5020408" y="1248002"/>
            <a:ext cx="1849315" cy="119626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237E51C-A9A9-D0D2-BA65-4602D253A466}"/>
              </a:ext>
            </a:extLst>
          </p:cNvPr>
          <p:cNvSpPr txBox="1"/>
          <p:nvPr/>
        </p:nvSpPr>
        <p:spPr>
          <a:xfrm>
            <a:off x="8103494" y="3393831"/>
            <a:ext cx="31870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L’IP Address du menu WAN se retrouve aussi sur la page de garde avec le nom </a:t>
            </a:r>
            <a:r>
              <a:rPr lang="fr-FR" sz="2000" b="1" dirty="0">
                <a:solidFill>
                  <a:srgbClr val="FF0000"/>
                </a:solidFill>
              </a:rPr>
              <a:t>WAN IP </a:t>
            </a:r>
          </a:p>
        </p:txBody>
      </p:sp>
    </p:spTree>
    <p:extLst>
      <p:ext uri="{BB962C8B-B14F-4D97-AF65-F5344CB8AC3E}">
        <p14:creationId xmlns:p14="http://schemas.microsoft.com/office/powerpoint/2010/main" val="28843404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CC335703-E29C-A650-6C7E-27994C650A3D}"/>
              </a:ext>
            </a:extLst>
          </p:cNvPr>
          <p:cNvSpPr txBox="1"/>
          <p:nvPr/>
        </p:nvSpPr>
        <p:spPr>
          <a:xfrm>
            <a:off x="655885" y="1248002"/>
            <a:ext cx="22973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Menu Statuts &gt; LAN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05CEF74-D663-B8A3-9FE8-706456D16EFC}"/>
              </a:ext>
            </a:extLst>
          </p:cNvPr>
          <p:cNvSpPr/>
          <p:nvPr/>
        </p:nvSpPr>
        <p:spPr>
          <a:xfrm>
            <a:off x="728680" y="178800"/>
            <a:ext cx="4182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Configuration Four-Faith F3426 et F3X26Q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03C5BFF-C7D7-52F7-BEC5-C14A3183BA29}"/>
              </a:ext>
            </a:extLst>
          </p:cNvPr>
          <p:cNvSpPr txBox="1"/>
          <p:nvPr/>
        </p:nvSpPr>
        <p:spPr>
          <a:xfrm>
            <a:off x="7992153" y="2222351"/>
            <a:ext cx="356973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Permet de vérifier l’ensemble des éléments connectés au routeur. Cela permet également de s’assurer que le kit OCPP est bien allumé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C0E8306-5BDC-B5D5-9757-5C7E5FA05B71}"/>
              </a:ext>
            </a:extLst>
          </p:cNvPr>
          <p:cNvSpPr txBox="1"/>
          <p:nvPr/>
        </p:nvSpPr>
        <p:spPr>
          <a:xfrm>
            <a:off x="7766091" y="4254094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2565A3A-AC1C-AA6C-619A-68144E32B02E}"/>
              </a:ext>
            </a:extLst>
          </p:cNvPr>
          <p:cNvSpPr txBox="1"/>
          <p:nvPr/>
        </p:nvSpPr>
        <p:spPr>
          <a:xfrm>
            <a:off x="8036115" y="4254094"/>
            <a:ext cx="34818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Lors d’une installation avec plusieurs bornes, permet aussi de voir le nombre d’éléments qui remontent sur le routeur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B453718-2F7F-D38A-BD08-0D8DC213EC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782736"/>
            <a:ext cx="6342949" cy="448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58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D99899-7654-1BCF-0B63-CC67DAB14C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8D6F42-CB7E-545F-3269-D60F55F8D7DB}"/>
              </a:ext>
            </a:extLst>
          </p:cNvPr>
          <p:cNvSpPr/>
          <p:nvPr/>
        </p:nvSpPr>
        <p:spPr>
          <a:xfrm>
            <a:off x="728680" y="178800"/>
            <a:ext cx="32049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Configuration Teltonika RUT200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3F75A25-E552-FBDC-2663-B756D4A6E5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67" y="1837591"/>
            <a:ext cx="8748347" cy="434907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56859504-C4C6-0C8C-DEEE-0DD45ADD85CC}"/>
              </a:ext>
            </a:extLst>
          </p:cNvPr>
          <p:cNvSpPr txBox="1"/>
          <p:nvPr/>
        </p:nvSpPr>
        <p:spPr>
          <a:xfrm>
            <a:off x="9004924" y="3215907"/>
            <a:ext cx="31870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Pour configurer les paramètres de la carte SIM il faut aller dans </a:t>
            </a:r>
            <a:r>
              <a:rPr lang="fr-FR" sz="2000" b="1" dirty="0">
                <a:solidFill>
                  <a:srgbClr val="FF0000"/>
                </a:solidFill>
              </a:rPr>
              <a:t>Internal Modem</a:t>
            </a:r>
            <a:r>
              <a:rPr lang="fr-FR" sz="2000" b="1" dirty="0"/>
              <a:t> en cliquant sur la molette </a:t>
            </a:r>
            <a:endParaRPr lang="fr-FR" sz="2000" b="1" dirty="0">
              <a:solidFill>
                <a:srgbClr val="FF0000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FC7B768-05EB-38AD-D8D5-E8715241C0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5367" y="4519730"/>
            <a:ext cx="266710" cy="294785"/>
          </a:xfrm>
          <a:prstGeom prst="rect">
            <a:avLst/>
          </a:prstGeom>
        </p:spPr>
      </p:pic>
      <p:sp>
        <p:nvSpPr>
          <p:cNvPr id="8" name="Flèche : bas 7">
            <a:extLst>
              <a:ext uri="{FF2B5EF4-FFF2-40B4-BE49-F238E27FC236}">
                <a16:creationId xmlns:a16="http://schemas.microsoft.com/office/drawing/2014/main" id="{BC343831-2428-CADB-9449-3E6C10AA5FEC}"/>
              </a:ext>
            </a:extLst>
          </p:cNvPr>
          <p:cNvSpPr/>
          <p:nvPr/>
        </p:nvSpPr>
        <p:spPr>
          <a:xfrm>
            <a:off x="4906108" y="2804746"/>
            <a:ext cx="211015" cy="41116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953CF9A-7188-229C-F5AF-024D2F06838D}"/>
              </a:ext>
            </a:extLst>
          </p:cNvPr>
          <p:cNvSpPr txBox="1"/>
          <p:nvPr/>
        </p:nvSpPr>
        <p:spPr>
          <a:xfrm>
            <a:off x="655885" y="1248002"/>
            <a:ext cx="49854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Configuration des paramètres de la carte SIM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008EC23-AB4A-AD5D-4C84-1366F444C06E}"/>
              </a:ext>
            </a:extLst>
          </p:cNvPr>
          <p:cNvSpPr txBox="1"/>
          <p:nvPr/>
        </p:nvSpPr>
        <p:spPr>
          <a:xfrm>
            <a:off x="9004924" y="5568462"/>
            <a:ext cx="31870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Identifiant : admin</a:t>
            </a:r>
          </a:p>
          <a:p>
            <a:pPr algn="ctr"/>
            <a:r>
              <a:rPr lang="fr-FR" sz="2000" b="1" dirty="0"/>
              <a:t>MDP : 0=Madic=1</a:t>
            </a:r>
          </a:p>
        </p:txBody>
      </p:sp>
    </p:spTree>
    <p:extLst>
      <p:ext uri="{BB962C8B-B14F-4D97-AF65-F5344CB8AC3E}">
        <p14:creationId xmlns:p14="http://schemas.microsoft.com/office/powerpoint/2010/main" val="2868350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141370-5C47-46DD-C8AB-D404D3EB57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EFF92F89-5C4F-0A73-1B6E-1A2D02F18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67" y="1987062"/>
            <a:ext cx="8907200" cy="4206577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D27EB72D-9A57-D136-49D8-32D37F4D50C0}"/>
              </a:ext>
            </a:extLst>
          </p:cNvPr>
          <p:cNvSpPr txBox="1"/>
          <p:nvPr/>
        </p:nvSpPr>
        <p:spPr>
          <a:xfrm>
            <a:off x="655885" y="1248002"/>
            <a:ext cx="49854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Configuration des paramètres de la carte SIM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8646E61-DABB-F0C6-782C-EA7067A0A5BC}"/>
              </a:ext>
            </a:extLst>
          </p:cNvPr>
          <p:cNvSpPr/>
          <p:nvPr/>
        </p:nvSpPr>
        <p:spPr>
          <a:xfrm>
            <a:off x="728680" y="178800"/>
            <a:ext cx="32049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Configuration Teltonika RUT200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B4A03A0-B092-DA53-7FCE-0B017CF01153}"/>
              </a:ext>
            </a:extLst>
          </p:cNvPr>
          <p:cNvSpPr txBox="1"/>
          <p:nvPr/>
        </p:nvSpPr>
        <p:spPr>
          <a:xfrm>
            <a:off x="9069467" y="3455053"/>
            <a:ext cx="31108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Paramètres fournis par la supervision. </a:t>
            </a:r>
          </a:p>
          <a:p>
            <a:pPr algn="ctr"/>
            <a:r>
              <a:rPr lang="fr-FR" sz="2000" b="1" dirty="0"/>
              <a:t>Dans les </a:t>
            </a:r>
            <a:r>
              <a:rPr lang="fr-FR" sz="2000" b="1" dirty="0">
                <a:solidFill>
                  <a:srgbClr val="FF0000"/>
                </a:solidFill>
              </a:rPr>
              <a:t>APN</a:t>
            </a:r>
            <a:r>
              <a:rPr lang="fr-FR" sz="2000" b="1" dirty="0"/>
              <a:t>, ajoutez celui qui vous a été fourni</a:t>
            </a:r>
            <a:endParaRPr lang="fr-FR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462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CB26CE-AE93-AB0C-FF5C-B071A162EB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C84A02BF-1BED-F5B4-637E-F9ECD6B37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67" y="1837591"/>
            <a:ext cx="8748347" cy="434907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39F2411-D505-0994-8470-DB3D44A8D124}"/>
              </a:ext>
            </a:extLst>
          </p:cNvPr>
          <p:cNvSpPr/>
          <p:nvPr/>
        </p:nvSpPr>
        <p:spPr>
          <a:xfrm>
            <a:off x="728680" y="178800"/>
            <a:ext cx="32049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Configuration Teltonika RUT200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4B9A321-9E4A-6059-F1B1-97D901E151C5}"/>
              </a:ext>
            </a:extLst>
          </p:cNvPr>
          <p:cNvSpPr txBox="1"/>
          <p:nvPr/>
        </p:nvSpPr>
        <p:spPr>
          <a:xfrm>
            <a:off x="655885" y="1248002"/>
            <a:ext cx="708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Infos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42C5339-0811-7526-498A-84F9B44F1D84}"/>
              </a:ext>
            </a:extLst>
          </p:cNvPr>
          <p:cNvSpPr txBox="1"/>
          <p:nvPr/>
        </p:nvSpPr>
        <p:spPr>
          <a:xfrm>
            <a:off x="8897814" y="3281113"/>
            <a:ext cx="31870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Ne pas effectuer la mise à jour du </a:t>
            </a:r>
            <a:r>
              <a:rPr lang="fr-FR" sz="2000" b="1" dirty="0" err="1"/>
              <a:t>firmware</a:t>
            </a:r>
            <a:r>
              <a:rPr lang="fr-FR" sz="2000" b="1" dirty="0"/>
              <a:t> via le bouton </a:t>
            </a:r>
            <a:r>
              <a:rPr lang="fr-FR" sz="2000" b="1" dirty="0">
                <a:solidFill>
                  <a:srgbClr val="FF0000"/>
                </a:solidFill>
              </a:rPr>
              <a:t>Update </a:t>
            </a:r>
            <a:r>
              <a:rPr lang="fr-FR" sz="2000" b="1" dirty="0" err="1">
                <a:solidFill>
                  <a:srgbClr val="FF0000"/>
                </a:solidFill>
              </a:rPr>
              <a:t>Now</a:t>
            </a:r>
            <a:r>
              <a:rPr lang="fr-FR" sz="2000" b="1" dirty="0"/>
              <a:t>. Les versions compatibles avec l’environnement PULSE sont </a:t>
            </a:r>
            <a:r>
              <a:rPr lang="fr-FR" sz="2000" b="1" u="sng" dirty="0"/>
              <a:t>disponibles sur le SFTP</a:t>
            </a:r>
            <a:r>
              <a:rPr lang="fr-FR" sz="2000" b="1" dirty="0"/>
              <a:t>.</a:t>
            </a:r>
          </a:p>
        </p:txBody>
      </p:sp>
      <p:sp>
        <p:nvSpPr>
          <p:cNvPr id="7" name="Flèche : bas 6">
            <a:extLst>
              <a:ext uri="{FF2B5EF4-FFF2-40B4-BE49-F238E27FC236}">
                <a16:creationId xmlns:a16="http://schemas.microsoft.com/office/drawing/2014/main" id="{A6F5BA29-DA75-E20D-0A59-0113FA96405E}"/>
              </a:ext>
            </a:extLst>
          </p:cNvPr>
          <p:cNvSpPr/>
          <p:nvPr/>
        </p:nvSpPr>
        <p:spPr>
          <a:xfrm>
            <a:off x="7989941" y="2338754"/>
            <a:ext cx="219808" cy="33410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59300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B8200B5-7899-74B3-7AFC-A3EBEECB9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67" y="1837591"/>
            <a:ext cx="8748347" cy="434907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134EAFB-97BF-D5B9-9269-6F6B9520F30B}"/>
              </a:ext>
            </a:extLst>
          </p:cNvPr>
          <p:cNvSpPr/>
          <p:nvPr/>
        </p:nvSpPr>
        <p:spPr>
          <a:xfrm>
            <a:off x="728680" y="178800"/>
            <a:ext cx="32049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Configuration Teltonika RUT200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5CFE0E2-CDA1-31E3-C8A1-A7DE164574C0}"/>
              </a:ext>
            </a:extLst>
          </p:cNvPr>
          <p:cNvSpPr txBox="1"/>
          <p:nvPr/>
        </p:nvSpPr>
        <p:spPr>
          <a:xfrm>
            <a:off x="655885" y="1248002"/>
            <a:ext cx="1489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Menu MAIN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12D6B03-9471-03DF-9C0B-8D53F4A1B127}"/>
              </a:ext>
            </a:extLst>
          </p:cNvPr>
          <p:cNvSpPr txBox="1"/>
          <p:nvPr/>
        </p:nvSpPr>
        <p:spPr>
          <a:xfrm>
            <a:off x="8897814" y="3281113"/>
            <a:ext cx="31870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Permet de vérifier l’ensemble des adresses IP attribuées au routeur ainsi que la puissance du signal.</a:t>
            </a:r>
          </a:p>
          <a:p>
            <a:pPr algn="ctr"/>
            <a:r>
              <a:rPr lang="fr-FR" sz="2000" b="1" dirty="0"/>
              <a:t>Cliquer sur la molette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A8C4FE6-8347-FDBC-5999-BF2D9CA881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0829" y="4519730"/>
            <a:ext cx="266710" cy="294785"/>
          </a:xfrm>
          <a:prstGeom prst="rect">
            <a:avLst/>
          </a:prstGeom>
        </p:spPr>
      </p:pic>
      <p:sp>
        <p:nvSpPr>
          <p:cNvPr id="7" name="Flèche : bas 6">
            <a:extLst>
              <a:ext uri="{FF2B5EF4-FFF2-40B4-BE49-F238E27FC236}">
                <a16:creationId xmlns:a16="http://schemas.microsoft.com/office/drawing/2014/main" id="{7611D770-B815-F5F4-1D20-3E2F8826E35E}"/>
              </a:ext>
            </a:extLst>
          </p:cNvPr>
          <p:cNvSpPr/>
          <p:nvPr/>
        </p:nvSpPr>
        <p:spPr>
          <a:xfrm>
            <a:off x="2415618" y="4334608"/>
            <a:ext cx="219808" cy="33410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75331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44121E-BB63-5912-3119-73484A5288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18C354D2-9ABB-EEB3-9A46-64B9AD8A123C}"/>
              </a:ext>
            </a:extLst>
          </p:cNvPr>
          <p:cNvSpPr txBox="1"/>
          <p:nvPr/>
        </p:nvSpPr>
        <p:spPr>
          <a:xfrm>
            <a:off x="655885" y="1248002"/>
            <a:ext cx="49854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Configuration des paramètres de la carte SIM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E548DB8-8695-7B5B-EBEA-7E407D67E4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85" y="3413192"/>
            <a:ext cx="8282353" cy="2557915"/>
          </a:xfrm>
          <a:prstGeom prst="rect">
            <a:avLst/>
          </a:prstGeom>
        </p:spPr>
      </p:pic>
      <p:sp>
        <p:nvSpPr>
          <p:cNvPr id="9" name="Flèche : bas 8">
            <a:extLst>
              <a:ext uri="{FF2B5EF4-FFF2-40B4-BE49-F238E27FC236}">
                <a16:creationId xmlns:a16="http://schemas.microsoft.com/office/drawing/2014/main" id="{B692D009-E7C9-3FE9-3055-349063D2A8C1}"/>
              </a:ext>
            </a:extLst>
          </p:cNvPr>
          <p:cNvSpPr/>
          <p:nvPr/>
        </p:nvSpPr>
        <p:spPr>
          <a:xfrm>
            <a:off x="4466493" y="4287703"/>
            <a:ext cx="246184" cy="40444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FB61220-E3D6-C7A6-9B2F-5D0EF0CDBFB1}"/>
              </a:ext>
            </a:extLst>
          </p:cNvPr>
          <p:cNvSpPr txBox="1"/>
          <p:nvPr/>
        </p:nvSpPr>
        <p:spPr>
          <a:xfrm>
            <a:off x="8932985" y="3368710"/>
            <a:ext cx="31870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Permet de vérifier l’ensemble des adresses IP attribuées au routeur ainsi que la puissance du signal.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AE71AA5-2C5C-C9C2-5310-0B61759D1443}"/>
              </a:ext>
            </a:extLst>
          </p:cNvPr>
          <p:cNvSpPr/>
          <p:nvPr/>
        </p:nvSpPr>
        <p:spPr>
          <a:xfrm>
            <a:off x="728680" y="178800"/>
            <a:ext cx="32049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Configuration Teltonika RUT200</a:t>
            </a:r>
          </a:p>
        </p:txBody>
      </p:sp>
    </p:spTree>
    <p:extLst>
      <p:ext uri="{BB962C8B-B14F-4D97-AF65-F5344CB8AC3E}">
        <p14:creationId xmlns:p14="http://schemas.microsoft.com/office/powerpoint/2010/main" val="23931033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693B1F-FD4A-481C-88FA-C88E90BDE7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D5E0023D-55C1-4333-68BA-CBEBCBB0169E}"/>
              </a:ext>
            </a:extLst>
          </p:cNvPr>
          <p:cNvSpPr txBox="1"/>
          <p:nvPr/>
        </p:nvSpPr>
        <p:spPr>
          <a:xfrm>
            <a:off x="655885" y="1248002"/>
            <a:ext cx="39079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Menu Status &gt; Network &gt; </a:t>
            </a:r>
            <a:r>
              <a:rPr lang="fr-FR" sz="2000" b="1" dirty="0" err="1"/>
              <a:t>Topology</a:t>
            </a:r>
            <a:endParaRPr lang="fr-FR" sz="2000" b="1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26A5C4F-920A-080C-7908-68B5B6F82386}"/>
              </a:ext>
            </a:extLst>
          </p:cNvPr>
          <p:cNvSpPr txBox="1"/>
          <p:nvPr/>
        </p:nvSpPr>
        <p:spPr>
          <a:xfrm>
            <a:off x="8932986" y="2069372"/>
            <a:ext cx="31870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Permet de vérifier les éléments connectés sur le routeur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47DD62-2B36-F4A3-A19C-D8A783465A69}"/>
              </a:ext>
            </a:extLst>
          </p:cNvPr>
          <p:cNvSpPr/>
          <p:nvPr/>
        </p:nvSpPr>
        <p:spPr>
          <a:xfrm>
            <a:off x="728680" y="178800"/>
            <a:ext cx="32049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Configuration Teltonika RUT200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2FC50AB-753F-C61C-8311-B5901274DDED}"/>
              </a:ext>
            </a:extLst>
          </p:cNvPr>
          <p:cNvSpPr txBox="1"/>
          <p:nvPr/>
        </p:nvSpPr>
        <p:spPr>
          <a:xfrm>
            <a:off x="9094178" y="4140471"/>
            <a:ext cx="31870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FF0000"/>
                </a:solidFill>
              </a:rPr>
              <a:t>Attention</a:t>
            </a:r>
            <a:r>
              <a:rPr lang="fr-FR" sz="1600" b="1" dirty="0"/>
              <a:t> le routeur ne fait plus de DHCP, les bornes doivent être en </a:t>
            </a:r>
            <a:r>
              <a:rPr lang="fr-FR" sz="1600" b="1" u="sng" dirty="0"/>
              <a:t>adresses IP fixe</a:t>
            </a:r>
            <a:r>
              <a:rPr lang="fr-FR" sz="1600" b="1" dirty="0"/>
              <a:t> et configurer pour communiquer avec le RUT 200 (config OCPP </a:t>
            </a:r>
            <a:r>
              <a:rPr lang="fr-FR" sz="1600" b="1" dirty="0" err="1">
                <a:solidFill>
                  <a:srgbClr val="FF0000"/>
                </a:solidFill>
              </a:rPr>
              <a:t>RouteurModel</a:t>
            </a:r>
            <a:r>
              <a:rPr lang="fr-FR" sz="1600" b="1" dirty="0">
                <a:solidFill>
                  <a:srgbClr val="FF0000"/>
                </a:solidFill>
              </a:rPr>
              <a:t> </a:t>
            </a:r>
            <a:r>
              <a:rPr lang="fr-FR" sz="1600" b="1" dirty="0"/>
              <a:t>à RUT200)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931AAAD-8E17-352A-CF5D-F692E15D58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938" y="1760727"/>
            <a:ext cx="8440615" cy="4366782"/>
          </a:xfrm>
          <a:prstGeom prst="rect">
            <a:avLst/>
          </a:prstGeom>
        </p:spPr>
      </p:pic>
      <p:sp>
        <p:nvSpPr>
          <p:cNvPr id="3" name="Flèche : haut 2">
            <a:extLst>
              <a:ext uri="{FF2B5EF4-FFF2-40B4-BE49-F238E27FC236}">
                <a16:creationId xmlns:a16="http://schemas.microsoft.com/office/drawing/2014/main" id="{A689ADCF-CF72-E09E-DFA3-7FD91852C66D}"/>
              </a:ext>
            </a:extLst>
          </p:cNvPr>
          <p:cNvSpPr/>
          <p:nvPr/>
        </p:nvSpPr>
        <p:spPr>
          <a:xfrm>
            <a:off x="4695092" y="4070132"/>
            <a:ext cx="211015" cy="28206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 : haut 5">
            <a:extLst>
              <a:ext uri="{FF2B5EF4-FFF2-40B4-BE49-F238E27FC236}">
                <a16:creationId xmlns:a16="http://schemas.microsoft.com/office/drawing/2014/main" id="{BBA654B1-BDBF-55AF-778A-C99DB0D817DF}"/>
              </a:ext>
            </a:extLst>
          </p:cNvPr>
          <p:cNvSpPr/>
          <p:nvPr/>
        </p:nvSpPr>
        <p:spPr>
          <a:xfrm rot="10800000">
            <a:off x="3053861" y="5327938"/>
            <a:ext cx="211015" cy="28206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88809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7D7FFA-5599-84CC-D404-A50705B289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DB402D-25B3-1B54-A37A-C1BDEAEEDF5C}"/>
              </a:ext>
            </a:extLst>
          </p:cNvPr>
          <p:cNvSpPr/>
          <p:nvPr/>
        </p:nvSpPr>
        <p:spPr>
          <a:xfrm>
            <a:off x="728680" y="178800"/>
            <a:ext cx="31644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Configuration </a:t>
            </a:r>
            <a:r>
              <a:rPr lang="fr-FR" b="1" dirty="0" err="1">
                <a:solidFill>
                  <a:schemeClr val="bg1"/>
                </a:solidFill>
              </a:rPr>
              <a:t>Alotcer</a:t>
            </a:r>
            <a:r>
              <a:rPr lang="fr-FR" b="1" dirty="0">
                <a:solidFill>
                  <a:schemeClr val="bg1"/>
                </a:solidFill>
              </a:rPr>
              <a:t> AR7088H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14C7B7B-ACCC-E7DF-01C1-335B3E338280}"/>
              </a:ext>
            </a:extLst>
          </p:cNvPr>
          <p:cNvSpPr txBox="1"/>
          <p:nvPr/>
        </p:nvSpPr>
        <p:spPr>
          <a:xfrm>
            <a:off x="655885" y="1248002"/>
            <a:ext cx="49854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Configuration des paramètres de la carte SIM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3D6AFF4-69D8-F294-B756-5F2DBFE6CF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885" y="1961082"/>
            <a:ext cx="8203221" cy="4252016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E8D337AE-AB10-8205-12C2-C5E84F5913A3}"/>
              </a:ext>
            </a:extLst>
          </p:cNvPr>
          <p:cNvSpPr txBox="1"/>
          <p:nvPr/>
        </p:nvSpPr>
        <p:spPr>
          <a:xfrm>
            <a:off x="8933902" y="5568462"/>
            <a:ext cx="3187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Identifiant : </a:t>
            </a:r>
            <a:r>
              <a:rPr lang="fr-FR" b="1" dirty="0">
                <a:solidFill>
                  <a:srgbClr val="FF0000"/>
                </a:solidFill>
              </a:rPr>
              <a:t>madic</a:t>
            </a:r>
          </a:p>
          <a:p>
            <a:pPr algn="ctr"/>
            <a:r>
              <a:rPr lang="fr-FR" b="1" dirty="0"/>
              <a:t>MDP : </a:t>
            </a:r>
            <a:r>
              <a:rPr lang="fr-FR" b="1" dirty="0">
                <a:solidFill>
                  <a:srgbClr val="FF0000"/>
                </a:solidFill>
              </a:rPr>
              <a:t>madic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8B59E228-F97B-2EF2-E235-B8738002FA2F}"/>
              </a:ext>
            </a:extLst>
          </p:cNvPr>
          <p:cNvSpPr/>
          <p:nvPr/>
        </p:nvSpPr>
        <p:spPr>
          <a:xfrm>
            <a:off x="2521258" y="3701989"/>
            <a:ext cx="3739035" cy="190801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D846DA0-2659-9F6A-ACF6-73359261E423}"/>
              </a:ext>
            </a:extLst>
          </p:cNvPr>
          <p:cNvSpPr txBox="1"/>
          <p:nvPr/>
        </p:nvSpPr>
        <p:spPr>
          <a:xfrm>
            <a:off x="9267593" y="1529941"/>
            <a:ext cx="27024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Dans une borne </a:t>
            </a:r>
            <a:r>
              <a:rPr lang="fr-FR" b="1" dirty="0">
                <a:solidFill>
                  <a:srgbClr val="FF0000"/>
                </a:solidFill>
              </a:rPr>
              <a:t>Pulse DC</a:t>
            </a:r>
            <a:r>
              <a:rPr lang="fr-FR" b="1" dirty="0"/>
              <a:t>, il y a deux routeurs. Un pour </a:t>
            </a:r>
            <a:r>
              <a:rPr lang="fr-FR" b="1" dirty="0">
                <a:solidFill>
                  <a:srgbClr val="FF0000"/>
                </a:solidFill>
              </a:rPr>
              <a:t>Madic</a:t>
            </a:r>
            <a:r>
              <a:rPr lang="fr-FR" b="1" dirty="0"/>
              <a:t> et un second pour le </a:t>
            </a:r>
            <a:r>
              <a:rPr lang="fr-FR" b="1" dirty="0">
                <a:solidFill>
                  <a:srgbClr val="FF0000"/>
                </a:solidFill>
              </a:rPr>
              <a:t>CPO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49F45C67-2021-9115-2B9C-6547591699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5467" y="983225"/>
            <a:ext cx="546716" cy="546716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5C5AE957-6000-C723-3DA7-BF3A51E0EA11}"/>
              </a:ext>
            </a:extLst>
          </p:cNvPr>
          <p:cNvSpPr txBox="1"/>
          <p:nvPr/>
        </p:nvSpPr>
        <p:spPr>
          <a:xfrm>
            <a:off x="9065236" y="2967335"/>
            <a:ext cx="29244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Pour configurer le routeur </a:t>
            </a:r>
            <a:r>
              <a:rPr lang="fr-FR" b="1" dirty="0">
                <a:solidFill>
                  <a:srgbClr val="FF0000"/>
                </a:solidFill>
              </a:rPr>
              <a:t>CPO</a:t>
            </a:r>
            <a:r>
              <a:rPr lang="fr-FR" b="1" dirty="0"/>
              <a:t> se connecter à l’adresse IP : 192.168.1.50:</a:t>
            </a:r>
            <a:r>
              <a:rPr lang="fr-FR" b="1" dirty="0">
                <a:solidFill>
                  <a:srgbClr val="FF0000"/>
                </a:solidFill>
              </a:rPr>
              <a:t>8003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DC1D696C-C4C0-DF01-4C24-373D7726E6C3}"/>
              </a:ext>
            </a:extLst>
          </p:cNvPr>
          <p:cNvSpPr txBox="1"/>
          <p:nvPr/>
        </p:nvSpPr>
        <p:spPr>
          <a:xfrm>
            <a:off x="8950940" y="4406398"/>
            <a:ext cx="3187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Paramètres fournis par la supervision 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8048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0CC1F5-A6E4-D825-7AC7-CCB8CC3DE7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27D88D-B758-73AC-8388-12BBA8CB8152}"/>
              </a:ext>
            </a:extLst>
          </p:cNvPr>
          <p:cNvSpPr/>
          <p:nvPr/>
        </p:nvSpPr>
        <p:spPr>
          <a:xfrm>
            <a:off x="728680" y="178800"/>
            <a:ext cx="31644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Configuration </a:t>
            </a:r>
            <a:r>
              <a:rPr lang="fr-FR" b="1" dirty="0" err="1">
                <a:solidFill>
                  <a:schemeClr val="bg1"/>
                </a:solidFill>
              </a:rPr>
              <a:t>Alotcer</a:t>
            </a:r>
            <a:r>
              <a:rPr lang="fr-FR" b="1" dirty="0">
                <a:solidFill>
                  <a:schemeClr val="bg1"/>
                </a:solidFill>
              </a:rPr>
              <a:t> AR7088H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F26F941-5960-8EEA-A819-9D9F4042B5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126" y="1684690"/>
            <a:ext cx="8104601" cy="4617167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7B13E9D4-00C0-D2F2-B75B-EEC5C7475EFC}"/>
              </a:ext>
            </a:extLst>
          </p:cNvPr>
          <p:cNvSpPr txBox="1"/>
          <p:nvPr/>
        </p:nvSpPr>
        <p:spPr>
          <a:xfrm>
            <a:off x="655884" y="1248002"/>
            <a:ext cx="6650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Menu Basic &gt; WAN Status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B6259CC-2904-78E5-4A1F-4A035DCB1C70}"/>
              </a:ext>
            </a:extLst>
          </p:cNvPr>
          <p:cNvSpPr txBox="1"/>
          <p:nvPr/>
        </p:nvSpPr>
        <p:spPr>
          <a:xfrm>
            <a:off x="8910396" y="3183459"/>
            <a:ext cx="31870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Permet de vérifier l’ensemble des adresses IP attribuées au routeur ainsi que la puissance du signal.</a:t>
            </a:r>
          </a:p>
        </p:txBody>
      </p:sp>
    </p:spTree>
    <p:extLst>
      <p:ext uri="{BB962C8B-B14F-4D97-AF65-F5344CB8AC3E}">
        <p14:creationId xmlns:p14="http://schemas.microsoft.com/office/powerpoint/2010/main" val="3961285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DCBC0DE-0EDC-F678-A44F-1C4856352AB1}"/>
              </a:ext>
            </a:extLst>
          </p:cNvPr>
          <p:cNvSpPr/>
          <p:nvPr/>
        </p:nvSpPr>
        <p:spPr>
          <a:xfrm>
            <a:off x="728680" y="178800"/>
            <a:ext cx="3778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Présentation des routeurs gamme AC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6FE76BD-8CAB-10F9-1B56-0A0E4D41EC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2200" y="2730856"/>
            <a:ext cx="1871836" cy="139628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E943D00-32E2-522F-F0E3-F33D948C6F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732" y="1058166"/>
            <a:ext cx="3345379" cy="334537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E3545F6-EDA1-6E9E-15D4-DCA01B39E8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4534" y="898382"/>
            <a:ext cx="2049621" cy="3330911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D855C080-5C54-02E8-1C78-7E206D51E9A6}"/>
              </a:ext>
            </a:extLst>
          </p:cNvPr>
          <p:cNvSpPr txBox="1"/>
          <p:nvPr/>
        </p:nvSpPr>
        <p:spPr>
          <a:xfrm>
            <a:off x="-24143" y="4229293"/>
            <a:ext cx="3974841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/>
              <a:t>Routeur </a:t>
            </a:r>
            <a:r>
              <a:rPr lang="fr-FR" b="1" dirty="0">
                <a:solidFill>
                  <a:srgbClr val="FF0000"/>
                </a:solidFill>
              </a:rPr>
              <a:t>Four-Faith F3426</a:t>
            </a:r>
          </a:p>
          <a:p>
            <a:pPr algn="ctr">
              <a:lnSpc>
                <a:spcPct val="150000"/>
              </a:lnSpc>
            </a:pPr>
            <a:r>
              <a:rPr lang="fr-FR" b="1" dirty="0"/>
              <a:t>2G / 3G</a:t>
            </a:r>
          </a:p>
          <a:p>
            <a:pPr algn="ctr">
              <a:lnSpc>
                <a:spcPct val="150000"/>
              </a:lnSpc>
            </a:pPr>
            <a:r>
              <a:rPr lang="fr-FR" b="1" dirty="0"/>
              <a:t>Bornes équipées :</a:t>
            </a:r>
          </a:p>
          <a:p>
            <a:pPr algn="ctr">
              <a:lnSpc>
                <a:spcPct val="150000"/>
              </a:lnSpc>
            </a:pPr>
            <a:r>
              <a:rPr lang="fr-FR" b="1" dirty="0"/>
              <a:t>Pulse </a:t>
            </a:r>
            <a:r>
              <a:rPr lang="fr-FR" b="1" dirty="0">
                <a:solidFill>
                  <a:srgbClr val="FF0000"/>
                </a:solidFill>
              </a:rPr>
              <a:t>22 WL</a:t>
            </a:r>
            <a:r>
              <a:rPr lang="fr-FR" b="1" dirty="0"/>
              <a:t> et </a:t>
            </a:r>
            <a:r>
              <a:rPr lang="fr-FR" b="1" dirty="0">
                <a:solidFill>
                  <a:srgbClr val="FF0000"/>
                </a:solidFill>
              </a:rPr>
              <a:t>GL</a:t>
            </a:r>
            <a:r>
              <a:rPr lang="fr-FR" b="1" dirty="0"/>
              <a:t>, Pulse </a:t>
            </a:r>
            <a:r>
              <a:rPr lang="fr-FR" b="1" dirty="0">
                <a:solidFill>
                  <a:srgbClr val="FF0000"/>
                </a:solidFill>
              </a:rPr>
              <a:t>50</a:t>
            </a:r>
          </a:p>
          <a:p>
            <a:pPr>
              <a:lnSpc>
                <a:spcPct val="250000"/>
              </a:lnSpc>
            </a:pPr>
            <a:endParaRPr lang="fr-FR" b="1" dirty="0"/>
          </a:p>
          <a:p>
            <a:endParaRPr lang="fr-FR" b="1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B9550C8-A88F-364E-B0FE-DCFCB32BDBEE}"/>
              </a:ext>
            </a:extLst>
          </p:cNvPr>
          <p:cNvSpPr txBox="1"/>
          <p:nvPr/>
        </p:nvSpPr>
        <p:spPr>
          <a:xfrm>
            <a:off x="3950698" y="4229293"/>
            <a:ext cx="397484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/>
              <a:t>Routeur </a:t>
            </a:r>
            <a:r>
              <a:rPr lang="fr-FR" b="1" dirty="0">
                <a:solidFill>
                  <a:srgbClr val="FF0000"/>
                </a:solidFill>
              </a:rPr>
              <a:t>Four-Faith F3X26</a:t>
            </a:r>
          </a:p>
          <a:p>
            <a:pPr algn="ctr">
              <a:lnSpc>
                <a:spcPct val="150000"/>
              </a:lnSpc>
            </a:pPr>
            <a:r>
              <a:rPr lang="fr-FR" b="1" dirty="0"/>
              <a:t>2G / 3G / 4G</a:t>
            </a:r>
          </a:p>
          <a:p>
            <a:pPr algn="ctr">
              <a:lnSpc>
                <a:spcPct val="150000"/>
              </a:lnSpc>
            </a:pPr>
            <a:r>
              <a:rPr lang="fr-FR" b="1" dirty="0"/>
              <a:t>Bornes équipées :</a:t>
            </a:r>
          </a:p>
          <a:p>
            <a:pPr algn="ctr">
              <a:lnSpc>
                <a:spcPct val="150000"/>
              </a:lnSpc>
            </a:pPr>
            <a:r>
              <a:rPr lang="fr-FR" b="1" dirty="0"/>
              <a:t>Pulse </a:t>
            </a:r>
            <a:r>
              <a:rPr lang="fr-FR" b="1" dirty="0">
                <a:solidFill>
                  <a:srgbClr val="FF0000"/>
                </a:solidFill>
              </a:rPr>
              <a:t>22 WL</a:t>
            </a:r>
            <a:r>
              <a:rPr lang="fr-FR" b="1" dirty="0"/>
              <a:t> et </a:t>
            </a:r>
            <a:r>
              <a:rPr lang="fr-FR" b="1" dirty="0">
                <a:solidFill>
                  <a:srgbClr val="FF0000"/>
                </a:solidFill>
              </a:rPr>
              <a:t>GL</a:t>
            </a:r>
            <a:r>
              <a:rPr lang="fr-FR" b="1" dirty="0"/>
              <a:t>, Pulse </a:t>
            </a:r>
            <a:r>
              <a:rPr lang="fr-FR" b="1" dirty="0">
                <a:solidFill>
                  <a:srgbClr val="FF0000"/>
                </a:solidFill>
              </a:rPr>
              <a:t>50 </a:t>
            </a:r>
            <a:r>
              <a:rPr lang="fr-FR" b="1" dirty="0">
                <a:solidFill>
                  <a:srgbClr val="000000"/>
                </a:solidFill>
              </a:rPr>
              <a:t>et les Pulse </a:t>
            </a:r>
            <a:r>
              <a:rPr lang="fr-FR" b="1" dirty="0">
                <a:solidFill>
                  <a:srgbClr val="FF0000"/>
                </a:solidFill>
              </a:rPr>
              <a:t>WB-AC*</a:t>
            </a:r>
          </a:p>
          <a:p>
            <a:pPr>
              <a:lnSpc>
                <a:spcPct val="250000"/>
              </a:lnSpc>
            </a:pPr>
            <a:endParaRPr lang="fr-FR" b="1" dirty="0"/>
          </a:p>
          <a:p>
            <a:endParaRPr lang="fr-FR" b="1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955B9E2-EE96-86FC-D09D-519059253B47}"/>
              </a:ext>
            </a:extLst>
          </p:cNvPr>
          <p:cNvSpPr txBox="1"/>
          <p:nvPr/>
        </p:nvSpPr>
        <p:spPr>
          <a:xfrm>
            <a:off x="7963685" y="4229293"/>
            <a:ext cx="397484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/>
              <a:t>Routeur </a:t>
            </a:r>
            <a:r>
              <a:rPr lang="fr-FR" b="1" dirty="0">
                <a:solidFill>
                  <a:srgbClr val="FF0000"/>
                </a:solidFill>
              </a:rPr>
              <a:t>Teltonika RUT 200</a:t>
            </a:r>
          </a:p>
          <a:p>
            <a:pPr algn="ctr">
              <a:lnSpc>
                <a:spcPct val="150000"/>
              </a:lnSpc>
            </a:pPr>
            <a:r>
              <a:rPr lang="fr-FR" b="1" dirty="0"/>
              <a:t>2G / 3G / 4G</a:t>
            </a:r>
          </a:p>
          <a:p>
            <a:pPr algn="ctr">
              <a:lnSpc>
                <a:spcPct val="150000"/>
              </a:lnSpc>
            </a:pPr>
            <a:r>
              <a:rPr lang="fr-FR" b="1" dirty="0"/>
              <a:t>Bornes équipées :</a:t>
            </a:r>
          </a:p>
          <a:p>
            <a:pPr algn="ctr">
              <a:lnSpc>
                <a:spcPct val="150000"/>
              </a:lnSpc>
            </a:pPr>
            <a:r>
              <a:rPr lang="fr-FR" b="1" dirty="0"/>
              <a:t>Pulse </a:t>
            </a:r>
            <a:r>
              <a:rPr lang="fr-FR" b="1" dirty="0">
                <a:solidFill>
                  <a:srgbClr val="FF0000"/>
                </a:solidFill>
              </a:rPr>
              <a:t>22 WL</a:t>
            </a:r>
            <a:r>
              <a:rPr lang="fr-FR" b="1" dirty="0"/>
              <a:t> et </a:t>
            </a:r>
            <a:r>
              <a:rPr lang="fr-FR" b="1" dirty="0">
                <a:solidFill>
                  <a:srgbClr val="FF0000"/>
                </a:solidFill>
              </a:rPr>
              <a:t>GL</a:t>
            </a:r>
            <a:r>
              <a:rPr lang="fr-FR" b="1" dirty="0"/>
              <a:t>, Pulse </a:t>
            </a:r>
            <a:r>
              <a:rPr lang="fr-FR" b="1" dirty="0">
                <a:solidFill>
                  <a:srgbClr val="FF0000"/>
                </a:solidFill>
              </a:rPr>
              <a:t>50 </a:t>
            </a:r>
            <a:r>
              <a:rPr lang="fr-FR" b="1" dirty="0">
                <a:solidFill>
                  <a:srgbClr val="000000"/>
                </a:solidFill>
              </a:rPr>
              <a:t>et les Pulse </a:t>
            </a:r>
            <a:r>
              <a:rPr lang="fr-FR" b="1" dirty="0">
                <a:solidFill>
                  <a:srgbClr val="FF0000"/>
                </a:solidFill>
              </a:rPr>
              <a:t>WB-AC*</a:t>
            </a:r>
          </a:p>
          <a:p>
            <a:pPr>
              <a:lnSpc>
                <a:spcPct val="250000"/>
              </a:lnSpc>
            </a:pPr>
            <a:endParaRPr lang="fr-FR" b="1" dirty="0"/>
          </a:p>
          <a:p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5064076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B876CF-C521-7496-B8BC-2D0EF9A512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6910735-E881-C689-AD99-BE55097C6AAD}"/>
              </a:ext>
            </a:extLst>
          </p:cNvPr>
          <p:cNvSpPr/>
          <p:nvPr/>
        </p:nvSpPr>
        <p:spPr>
          <a:xfrm>
            <a:off x="728680" y="178800"/>
            <a:ext cx="4485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Mise à jour d’un Four-Faith F3426 ou F3X26Q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9C04574-BCD9-2F97-7009-6F3757497D39}"/>
              </a:ext>
            </a:extLst>
          </p:cNvPr>
          <p:cNvSpPr txBox="1"/>
          <p:nvPr/>
        </p:nvSpPr>
        <p:spPr>
          <a:xfrm>
            <a:off x="655885" y="1248002"/>
            <a:ext cx="43146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Mise à jour/Backup de la configuration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510BCA9-AA7A-EB35-C7E9-18A0D44299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061" y="2776681"/>
            <a:ext cx="7496977" cy="323667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5326E0F2-BCCD-1C7A-4C59-9A2C42F56A9D}"/>
              </a:ext>
            </a:extLst>
          </p:cNvPr>
          <p:cNvSpPr txBox="1"/>
          <p:nvPr/>
        </p:nvSpPr>
        <p:spPr>
          <a:xfrm>
            <a:off x="8105178" y="3117745"/>
            <a:ext cx="40868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Cliquer sur Administration &gt; Backup</a:t>
            </a:r>
          </a:p>
          <a:p>
            <a:pPr algn="ctr"/>
            <a:endParaRPr lang="fr-FR" sz="2000" b="1" dirty="0"/>
          </a:p>
          <a:p>
            <a:pPr algn="ctr"/>
            <a:r>
              <a:rPr lang="fr-FR" sz="2000" b="1" dirty="0"/>
              <a:t>Le fichier à utiliser doit correspondre au modèle de routeur F3426 ou F3X26Q</a:t>
            </a:r>
          </a:p>
          <a:p>
            <a:pPr algn="ctr"/>
            <a:endParaRPr lang="fr-FR" sz="2000" b="1" dirty="0"/>
          </a:p>
          <a:p>
            <a:pPr algn="ctr"/>
            <a:r>
              <a:rPr lang="fr-FR" sz="2000" b="1" dirty="0">
                <a:solidFill>
                  <a:srgbClr val="FF0000"/>
                </a:solidFill>
              </a:rPr>
              <a:t>Pour plus d’information voir NT23011</a:t>
            </a:r>
          </a:p>
        </p:txBody>
      </p:sp>
    </p:spTree>
    <p:extLst>
      <p:ext uri="{BB962C8B-B14F-4D97-AF65-F5344CB8AC3E}">
        <p14:creationId xmlns:p14="http://schemas.microsoft.com/office/powerpoint/2010/main" val="33162349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F7B360-7368-FAF8-A84B-9EE68F065A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AD96C6E4-B996-E9AE-06EA-54EE2DD7ED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1372" y="1686923"/>
            <a:ext cx="1230051" cy="91755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A83D848-B988-8954-CAEC-DAB87FD94225}"/>
              </a:ext>
            </a:extLst>
          </p:cNvPr>
          <p:cNvSpPr/>
          <p:nvPr/>
        </p:nvSpPr>
        <p:spPr>
          <a:xfrm>
            <a:off x="728680" y="178800"/>
            <a:ext cx="4485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Mise à jour d’un Four-Faith F3426 ou F3X26Q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79E5672-EB9B-A495-40B1-B6F13DE33BF7}"/>
              </a:ext>
            </a:extLst>
          </p:cNvPr>
          <p:cNvSpPr txBox="1"/>
          <p:nvPr/>
        </p:nvSpPr>
        <p:spPr>
          <a:xfrm>
            <a:off x="655885" y="1248002"/>
            <a:ext cx="28380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Mise à jour du </a:t>
            </a:r>
            <a:r>
              <a:rPr lang="fr-FR" sz="2000" b="1" dirty="0" err="1"/>
              <a:t>Firmware</a:t>
            </a:r>
            <a:r>
              <a:rPr lang="fr-FR" sz="2000" b="1" dirty="0"/>
              <a:t>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1446470-D122-4E83-83E0-467CC5EDF2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718" y="2743929"/>
            <a:ext cx="7597244" cy="3234392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7D8AA9E0-7D09-0383-8BBE-E27CEAE1ACFA}"/>
              </a:ext>
            </a:extLst>
          </p:cNvPr>
          <p:cNvSpPr txBox="1"/>
          <p:nvPr/>
        </p:nvSpPr>
        <p:spPr>
          <a:xfrm>
            <a:off x="8713620" y="3489809"/>
            <a:ext cx="347837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Cliquer sur Administration &gt; </a:t>
            </a:r>
            <a:r>
              <a:rPr lang="fr-FR" sz="2000" b="1" dirty="0" err="1"/>
              <a:t>Firmware</a:t>
            </a:r>
            <a:r>
              <a:rPr lang="fr-FR" sz="2000" b="1" dirty="0"/>
              <a:t> </a:t>
            </a:r>
            <a:r>
              <a:rPr lang="fr-FR" sz="2000" b="1" dirty="0" err="1"/>
              <a:t>Upgarde</a:t>
            </a:r>
            <a:endParaRPr lang="fr-FR" sz="2000" b="1" dirty="0"/>
          </a:p>
          <a:p>
            <a:pPr algn="ctr"/>
            <a:endParaRPr lang="fr-FR" sz="2000" b="1" dirty="0"/>
          </a:p>
          <a:p>
            <a:pPr algn="ctr"/>
            <a:r>
              <a:rPr lang="fr-FR" sz="2000" b="1" dirty="0"/>
              <a:t>Cliquer sur </a:t>
            </a:r>
            <a:r>
              <a:rPr lang="fr-FR" sz="2000" b="1" dirty="0">
                <a:solidFill>
                  <a:srgbClr val="FF0000"/>
                </a:solidFill>
              </a:rPr>
              <a:t>Choisir un fichier </a:t>
            </a:r>
          </a:p>
          <a:p>
            <a:pPr algn="ctr"/>
            <a:endParaRPr lang="fr-FR" sz="2000" b="1" dirty="0">
              <a:solidFill>
                <a:srgbClr val="FF0000"/>
              </a:solidFill>
            </a:endParaRPr>
          </a:p>
          <a:p>
            <a:pPr algn="ctr"/>
            <a:r>
              <a:rPr lang="fr-FR" sz="2000" b="1" dirty="0">
                <a:solidFill>
                  <a:srgbClr val="000000"/>
                </a:solidFill>
              </a:rPr>
              <a:t>Puis sélectionner </a:t>
            </a:r>
            <a:r>
              <a:rPr lang="fr-FR" sz="2000" b="1" dirty="0"/>
              <a:t>: </a:t>
            </a:r>
            <a:r>
              <a:rPr lang="fr-FR" sz="2000" b="1" dirty="0">
                <a:solidFill>
                  <a:srgbClr val="FF0000"/>
                </a:solidFill>
              </a:rPr>
              <a:t>uimage-F3x26Q.....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5AFD9BA-A0EF-C5B6-AB5C-486DF183D43A}"/>
              </a:ext>
            </a:extLst>
          </p:cNvPr>
          <p:cNvSpPr txBox="1"/>
          <p:nvPr/>
        </p:nvSpPr>
        <p:spPr>
          <a:xfrm>
            <a:off x="8659743" y="1332980"/>
            <a:ext cx="31870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FF0000"/>
                </a:solidFill>
              </a:rPr>
              <a:t>Concerne uniquement le F3X26Q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D4690D98-C133-F6F5-87D1-7CDAC592E4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1781" y="1248002"/>
            <a:ext cx="546716" cy="546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3628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6FBEFE-702D-CACE-E57C-44DDD8493F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B59F4C6-5FE5-EFF1-0B40-F4DB32B13735}"/>
              </a:ext>
            </a:extLst>
          </p:cNvPr>
          <p:cNvSpPr/>
          <p:nvPr/>
        </p:nvSpPr>
        <p:spPr>
          <a:xfrm>
            <a:off x="728680" y="178800"/>
            <a:ext cx="29761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Mise à jour Teltonika RUT200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4966EEC-EA89-1BF9-E59A-1ADEBC3F85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005" y="2608327"/>
            <a:ext cx="8790903" cy="3508816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700CEC30-414C-C040-589B-35114CCAE216}"/>
              </a:ext>
            </a:extLst>
          </p:cNvPr>
          <p:cNvSpPr txBox="1"/>
          <p:nvPr/>
        </p:nvSpPr>
        <p:spPr>
          <a:xfrm>
            <a:off x="655885" y="1248002"/>
            <a:ext cx="43146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Mise à jour/Backup de la configuration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A971906-E122-92AB-226C-DD1D555ADF23}"/>
              </a:ext>
            </a:extLst>
          </p:cNvPr>
          <p:cNvSpPr txBox="1"/>
          <p:nvPr/>
        </p:nvSpPr>
        <p:spPr>
          <a:xfrm>
            <a:off x="9004924" y="2767280"/>
            <a:ext cx="31870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Cliquer sur System &gt; Maintenance &gt; Backup</a:t>
            </a:r>
          </a:p>
          <a:p>
            <a:pPr algn="ctr"/>
            <a:r>
              <a:rPr lang="fr-FR" sz="2000" b="1" dirty="0"/>
              <a:t>Puis choisir le fichier </a:t>
            </a:r>
            <a:r>
              <a:rPr lang="fr-FR" sz="2000" b="1" u="sng" dirty="0"/>
              <a:t>Backup-RUT200</a:t>
            </a:r>
            <a:r>
              <a:rPr lang="fr-FR" sz="2000" b="1" dirty="0"/>
              <a:t> sur le SFTP</a:t>
            </a:r>
          </a:p>
        </p:txBody>
      </p:sp>
      <p:sp>
        <p:nvSpPr>
          <p:cNvPr id="7" name="Flèche : haut 6">
            <a:extLst>
              <a:ext uri="{FF2B5EF4-FFF2-40B4-BE49-F238E27FC236}">
                <a16:creationId xmlns:a16="http://schemas.microsoft.com/office/drawing/2014/main" id="{61898CB8-121D-CAC4-1F86-56F2879E89C9}"/>
              </a:ext>
            </a:extLst>
          </p:cNvPr>
          <p:cNvSpPr/>
          <p:nvPr/>
        </p:nvSpPr>
        <p:spPr>
          <a:xfrm>
            <a:off x="4791808" y="5609998"/>
            <a:ext cx="178720" cy="298939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21EBCF3-AD33-4D79-0DD2-FC33FD95BBC0}"/>
              </a:ext>
            </a:extLst>
          </p:cNvPr>
          <p:cNvSpPr txBox="1"/>
          <p:nvPr/>
        </p:nvSpPr>
        <p:spPr>
          <a:xfrm>
            <a:off x="9004924" y="4713126"/>
            <a:ext cx="31870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Il est possible de faire un </a:t>
            </a:r>
            <a:r>
              <a:rPr lang="fr-FR" sz="2000" b="1" u="sng" dirty="0"/>
              <a:t>fichier Backup personnalisé </a:t>
            </a:r>
            <a:r>
              <a:rPr lang="fr-FR" sz="2000" b="1" dirty="0"/>
              <a:t>en cliquant sur </a:t>
            </a:r>
            <a:r>
              <a:rPr lang="fr-FR" sz="2000" b="1" dirty="0">
                <a:solidFill>
                  <a:srgbClr val="FF0000"/>
                </a:solidFill>
              </a:rPr>
              <a:t>Download Backup archive</a:t>
            </a:r>
          </a:p>
        </p:txBody>
      </p:sp>
      <p:sp>
        <p:nvSpPr>
          <p:cNvPr id="9" name="Flèche : gauche 8">
            <a:extLst>
              <a:ext uri="{FF2B5EF4-FFF2-40B4-BE49-F238E27FC236}">
                <a16:creationId xmlns:a16="http://schemas.microsoft.com/office/drawing/2014/main" id="{6B2BF9F6-45D8-95D8-744C-172AE4DFD224}"/>
              </a:ext>
            </a:extLst>
          </p:cNvPr>
          <p:cNvSpPr/>
          <p:nvPr/>
        </p:nvSpPr>
        <p:spPr>
          <a:xfrm>
            <a:off x="5086349" y="4492869"/>
            <a:ext cx="303335" cy="149469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28330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17F7CB9-8EC0-0AB6-7FA8-B0A0FB0446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1" y="2599102"/>
            <a:ext cx="8757138" cy="347382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AD40192-90D1-AF55-F137-62EB6304AA27}"/>
              </a:ext>
            </a:extLst>
          </p:cNvPr>
          <p:cNvSpPr/>
          <p:nvPr/>
        </p:nvSpPr>
        <p:spPr>
          <a:xfrm>
            <a:off x="728680" y="178800"/>
            <a:ext cx="29761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Mise à jour Teltonika RUT200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DBAF3B9-3FB2-732F-3335-710A826FE2CF}"/>
              </a:ext>
            </a:extLst>
          </p:cNvPr>
          <p:cNvSpPr txBox="1"/>
          <p:nvPr/>
        </p:nvSpPr>
        <p:spPr>
          <a:xfrm>
            <a:off x="655885" y="1248002"/>
            <a:ext cx="28380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Mise à jour du </a:t>
            </a:r>
            <a:r>
              <a:rPr lang="fr-FR" sz="2000" b="1" dirty="0" err="1"/>
              <a:t>Firmware</a:t>
            </a:r>
            <a:r>
              <a:rPr lang="fr-FR" sz="2000" b="1" dirty="0"/>
              <a:t>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C745CC3-A0DD-72A4-21E5-97B2A9AE7B06}"/>
              </a:ext>
            </a:extLst>
          </p:cNvPr>
          <p:cNvSpPr txBox="1"/>
          <p:nvPr/>
        </p:nvSpPr>
        <p:spPr>
          <a:xfrm>
            <a:off x="8890623" y="3194637"/>
            <a:ext cx="31870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Cliquer sur System &gt; </a:t>
            </a:r>
            <a:r>
              <a:rPr lang="fr-FR" sz="2000" b="1" dirty="0" err="1"/>
              <a:t>Firmware</a:t>
            </a:r>
            <a:r>
              <a:rPr lang="fr-FR" sz="2000" b="1" dirty="0"/>
              <a:t> &gt; Update </a:t>
            </a:r>
            <a:r>
              <a:rPr lang="fr-FR" sz="2000" b="1" dirty="0" err="1"/>
              <a:t>Firmware</a:t>
            </a:r>
            <a:endParaRPr lang="fr-FR" sz="2000" b="1" dirty="0"/>
          </a:p>
          <a:p>
            <a:pPr algn="ctr"/>
            <a:endParaRPr lang="fr-FR" sz="2000" b="1" dirty="0"/>
          </a:p>
          <a:p>
            <a:pPr algn="ctr"/>
            <a:r>
              <a:rPr lang="fr-FR" sz="2000" b="1" dirty="0"/>
              <a:t>Cliquer sur </a:t>
            </a:r>
            <a:r>
              <a:rPr lang="fr-FR" sz="2000" b="1" dirty="0">
                <a:solidFill>
                  <a:srgbClr val="FF0000"/>
                </a:solidFill>
              </a:rPr>
              <a:t>Update </a:t>
            </a:r>
            <a:r>
              <a:rPr lang="fr-FR" sz="2000" b="1" dirty="0" err="1">
                <a:solidFill>
                  <a:srgbClr val="FF0000"/>
                </a:solidFill>
              </a:rPr>
              <a:t>from</a:t>
            </a:r>
            <a:r>
              <a:rPr lang="fr-FR" sz="2000" b="1" dirty="0">
                <a:solidFill>
                  <a:srgbClr val="FF0000"/>
                </a:solidFill>
              </a:rPr>
              <a:t> File </a:t>
            </a:r>
            <a:r>
              <a:rPr lang="fr-FR" sz="2000" b="1" dirty="0"/>
              <a:t>choisir le fichier avec </a:t>
            </a:r>
            <a:r>
              <a:rPr lang="fr-FR" sz="2000" b="1" dirty="0" err="1">
                <a:solidFill>
                  <a:srgbClr val="FF0000"/>
                </a:solidFill>
              </a:rPr>
              <a:t>Browse</a:t>
            </a:r>
            <a:r>
              <a:rPr lang="fr-FR" sz="2000" b="1" dirty="0">
                <a:solidFill>
                  <a:srgbClr val="FF0000"/>
                </a:solidFill>
              </a:rPr>
              <a:t> </a:t>
            </a:r>
            <a:r>
              <a:rPr lang="fr-FR" sz="2000" b="1" dirty="0"/>
              <a:t>: RUT2M_R_00_XX sur le SFTP</a:t>
            </a:r>
          </a:p>
        </p:txBody>
      </p:sp>
      <p:sp>
        <p:nvSpPr>
          <p:cNvPr id="8" name="Flèche : gauche 7">
            <a:extLst>
              <a:ext uri="{FF2B5EF4-FFF2-40B4-BE49-F238E27FC236}">
                <a16:creationId xmlns:a16="http://schemas.microsoft.com/office/drawing/2014/main" id="{F07D31B1-16BA-6AB3-EC56-37E847C870C5}"/>
              </a:ext>
            </a:extLst>
          </p:cNvPr>
          <p:cNvSpPr/>
          <p:nvPr/>
        </p:nvSpPr>
        <p:spPr>
          <a:xfrm>
            <a:off x="5389684" y="5240215"/>
            <a:ext cx="303335" cy="149469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259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6FBEFE-702D-CACE-E57C-44DDD8493F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B59F4C6-5FE5-EFF1-0B40-F4DB32B13735}"/>
              </a:ext>
            </a:extLst>
          </p:cNvPr>
          <p:cNvSpPr/>
          <p:nvPr/>
        </p:nvSpPr>
        <p:spPr>
          <a:xfrm>
            <a:off x="728680" y="178800"/>
            <a:ext cx="3275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Mise à jour du Teltonika RUT200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4966EEC-EA89-1BF9-E59A-1ADEBC3F85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005" y="2608327"/>
            <a:ext cx="8790903" cy="3508816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700CEC30-414C-C040-589B-35114CCAE216}"/>
              </a:ext>
            </a:extLst>
          </p:cNvPr>
          <p:cNvSpPr txBox="1"/>
          <p:nvPr/>
        </p:nvSpPr>
        <p:spPr>
          <a:xfrm>
            <a:off x="655885" y="1248002"/>
            <a:ext cx="43146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Mise à jour/Backup de la configuration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A971906-E122-92AB-226C-DD1D555ADF23}"/>
              </a:ext>
            </a:extLst>
          </p:cNvPr>
          <p:cNvSpPr txBox="1"/>
          <p:nvPr/>
        </p:nvSpPr>
        <p:spPr>
          <a:xfrm>
            <a:off x="9004924" y="2767280"/>
            <a:ext cx="31870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Cliquer sur System &gt; Maintenance &gt; Backup</a:t>
            </a:r>
          </a:p>
          <a:p>
            <a:pPr algn="ctr"/>
            <a:r>
              <a:rPr lang="fr-FR" sz="2000" b="1" dirty="0"/>
              <a:t>Puis choisir le fichier </a:t>
            </a:r>
            <a:r>
              <a:rPr lang="fr-FR" sz="2000" b="1" u="sng" dirty="0"/>
              <a:t>Backup-RUT200</a:t>
            </a:r>
            <a:r>
              <a:rPr lang="fr-FR" sz="2000" b="1" dirty="0"/>
              <a:t> sur le SFTP</a:t>
            </a:r>
          </a:p>
        </p:txBody>
      </p:sp>
      <p:sp>
        <p:nvSpPr>
          <p:cNvPr id="7" name="Flèche : haut 6">
            <a:extLst>
              <a:ext uri="{FF2B5EF4-FFF2-40B4-BE49-F238E27FC236}">
                <a16:creationId xmlns:a16="http://schemas.microsoft.com/office/drawing/2014/main" id="{61898CB8-121D-CAC4-1F86-56F2879E89C9}"/>
              </a:ext>
            </a:extLst>
          </p:cNvPr>
          <p:cNvSpPr/>
          <p:nvPr/>
        </p:nvSpPr>
        <p:spPr>
          <a:xfrm>
            <a:off x="4791808" y="5609998"/>
            <a:ext cx="178720" cy="298939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21EBCF3-AD33-4D79-0DD2-FC33FD95BBC0}"/>
              </a:ext>
            </a:extLst>
          </p:cNvPr>
          <p:cNvSpPr txBox="1"/>
          <p:nvPr/>
        </p:nvSpPr>
        <p:spPr>
          <a:xfrm>
            <a:off x="9004924" y="4713126"/>
            <a:ext cx="31870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Il est possible de faire un </a:t>
            </a:r>
            <a:r>
              <a:rPr lang="fr-FR" sz="2000" b="1" u="sng" dirty="0"/>
              <a:t>fichier Backup personnalisé </a:t>
            </a:r>
            <a:r>
              <a:rPr lang="fr-FR" sz="2000" b="1" dirty="0"/>
              <a:t>en cliquant sur </a:t>
            </a:r>
            <a:r>
              <a:rPr lang="fr-FR" sz="2000" b="1" dirty="0">
                <a:solidFill>
                  <a:srgbClr val="FF0000"/>
                </a:solidFill>
              </a:rPr>
              <a:t>Download Backup archive</a:t>
            </a:r>
          </a:p>
        </p:txBody>
      </p:sp>
      <p:sp>
        <p:nvSpPr>
          <p:cNvPr id="9" name="Flèche : gauche 8">
            <a:extLst>
              <a:ext uri="{FF2B5EF4-FFF2-40B4-BE49-F238E27FC236}">
                <a16:creationId xmlns:a16="http://schemas.microsoft.com/office/drawing/2014/main" id="{6B2BF9F6-45D8-95D8-744C-172AE4DFD224}"/>
              </a:ext>
            </a:extLst>
          </p:cNvPr>
          <p:cNvSpPr/>
          <p:nvPr/>
        </p:nvSpPr>
        <p:spPr>
          <a:xfrm>
            <a:off x="5086349" y="4492869"/>
            <a:ext cx="303335" cy="149469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31450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8A8F8B-437E-C80A-98D2-7E9C2F2A24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D9F5E8-275E-A724-2546-B8F855DE3B7A}"/>
              </a:ext>
            </a:extLst>
          </p:cNvPr>
          <p:cNvSpPr/>
          <p:nvPr/>
        </p:nvSpPr>
        <p:spPr>
          <a:xfrm>
            <a:off x="728680" y="178800"/>
            <a:ext cx="2935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Mise à jour Alotcer AR7088H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677C63F-6FC2-3EB6-6FEE-E680D22A1E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169" y="1935025"/>
            <a:ext cx="7732451" cy="4214187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8E716863-37CC-1C81-EE9C-248849D6F8C1}"/>
              </a:ext>
            </a:extLst>
          </p:cNvPr>
          <p:cNvSpPr txBox="1"/>
          <p:nvPr/>
        </p:nvSpPr>
        <p:spPr>
          <a:xfrm>
            <a:off x="655885" y="1248002"/>
            <a:ext cx="43146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Mise à jour/Backup de la configuration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A53D8A7-F0D2-D591-560F-FD686C7B6D0E}"/>
              </a:ext>
            </a:extLst>
          </p:cNvPr>
          <p:cNvSpPr txBox="1"/>
          <p:nvPr/>
        </p:nvSpPr>
        <p:spPr>
          <a:xfrm>
            <a:off x="8729364" y="3105834"/>
            <a:ext cx="30864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Cliquer sur Administration &gt; Configure puis choisir le fichier </a:t>
            </a:r>
            <a:r>
              <a:rPr lang="fr-FR" b="1" dirty="0">
                <a:solidFill>
                  <a:srgbClr val="FF0000"/>
                </a:solidFill>
              </a:rPr>
              <a:t>Madic</a:t>
            </a:r>
            <a:r>
              <a:rPr lang="fr-FR" b="1" dirty="0"/>
              <a:t> ou </a:t>
            </a:r>
            <a:r>
              <a:rPr lang="fr-FR" b="1" dirty="0">
                <a:solidFill>
                  <a:srgbClr val="FF0000"/>
                </a:solidFill>
              </a:rPr>
              <a:t>CPO</a:t>
            </a:r>
            <a:r>
              <a:rPr lang="fr-FR" b="1" dirty="0"/>
              <a:t> sur le SFTP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BBF73A8-8ED6-EFCA-F01E-D1CA5723C3EE}"/>
              </a:ext>
            </a:extLst>
          </p:cNvPr>
          <p:cNvSpPr txBox="1"/>
          <p:nvPr/>
        </p:nvSpPr>
        <p:spPr>
          <a:xfrm>
            <a:off x="8921366" y="1529941"/>
            <a:ext cx="27024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Dans une borne </a:t>
            </a:r>
            <a:r>
              <a:rPr lang="fr-FR" b="1" dirty="0">
                <a:solidFill>
                  <a:srgbClr val="FF0000"/>
                </a:solidFill>
              </a:rPr>
              <a:t>Pulse DC</a:t>
            </a:r>
            <a:r>
              <a:rPr lang="fr-FR" b="1" dirty="0"/>
              <a:t>, il y a deux routeurs. Un pour </a:t>
            </a:r>
            <a:r>
              <a:rPr lang="fr-FR" b="1" dirty="0">
                <a:solidFill>
                  <a:srgbClr val="FF0000"/>
                </a:solidFill>
              </a:rPr>
              <a:t>Madic</a:t>
            </a:r>
            <a:r>
              <a:rPr lang="fr-FR" b="1" dirty="0"/>
              <a:t> et un second pour le </a:t>
            </a:r>
            <a:r>
              <a:rPr lang="fr-FR" b="1" dirty="0">
                <a:solidFill>
                  <a:srgbClr val="FF0000"/>
                </a:solidFill>
              </a:rPr>
              <a:t>CPO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7DCE59A-C7FE-22B4-3DCD-B658ADED4C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9240" y="983225"/>
            <a:ext cx="546716" cy="54671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05D4016-F3CF-E665-28C7-4D6085E0EC20}"/>
              </a:ext>
            </a:extLst>
          </p:cNvPr>
          <p:cNvSpPr txBox="1"/>
          <p:nvPr/>
        </p:nvSpPr>
        <p:spPr>
          <a:xfrm>
            <a:off x="8810393" y="4681728"/>
            <a:ext cx="29244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Routeur </a:t>
            </a:r>
            <a:r>
              <a:rPr lang="fr-FR" b="1" dirty="0">
                <a:solidFill>
                  <a:srgbClr val="FF0000"/>
                </a:solidFill>
              </a:rPr>
              <a:t>CPO</a:t>
            </a:r>
            <a:r>
              <a:rPr lang="fr-FR" b="1" dirty="0"/>
              <a:t> l’adresse IP : 192.168.1.50:</a:t>
            </a:r>
            <a:r>
              <a:rPr lang="fr-FR" b="1" dirty="0">
                <a:solidFill>
                  <a:srgbClr val="FF0000"/>
                </a:solidFill>
              </a:rPr>
              <a:t>8003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6929B9F-EB57-EEF9-1B8C-7B4D1792423F}"/>
              </a:ext>
            </a:extLst>
          </p:cNvPr>
          <p:cNvSpPr txBox="1"/>
          <p:nvPr/>
        </p:nvSpPr>
        <p:spPr>
          <a:xfrm>
            <a:off x="8810393" y="5523573"/>
            <a:ext cx="29244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Routeur </a:t>
            </a:r>
            <a:r>
              <a:rPr lang="fr-FR" b="1" dirty="0">
                <a:solidFill>
                  <a:srgbClr val="FF0000"/>
                </a:solidFill>
              </a:rPr>
              <a:t>Madic</a:t>
            </a:r>
            <a:r>
              <a:rPr lang="fr-FR" b="1" dirty="0"/>
              <a:t> l’adresse IP : 192.168.1.50:</a:t>
            </a:r>
            <a:r>
              <a:rPr lang="fr-FR" b="1" dirty="0">
                <a:solidFill>
                  <a:srgbClr val="FF0000"/>
                </a:solidFill>
              </a:rPr>
              <a:t>8002</a:t>
            </a:r>
          </a:p>
        </p:txBody>
      </p:sp>
    </p:spTree>
    <p:extLst>
      <p:ext uri="{BB962C8B-B14F-4D97-AF65-F5344CB8AC3E}">
        <p14:creationId xmlns:p14="http://schemas.microsoft.com/office/powerpoint/2010/main" val="8492734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9445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C96367-359C-1E08-EB01-2377BAE4D4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DBC7EB1-C076-3E39-192B-71933BF99820}"/>
              </a:ext>
            </a:extLst>
          </p:cNvPr>
          <p:cNvSpPr/>
          <p:nvPr/>
        </p:nvSpPr>
        <p:spPr>
          <a:xfrm>
            <a:off x="728680" y="178800"/>
            <a:ext cx="36156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Présentation du routeur gamme DC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BEC32FD-8630-D609-B162-45E169ED73A6}"/>
              </a:ext>
            </a:extLst>
          </p:cNvPr>
          <p:cNvSpPr txBox="1"/>
          <p:nvPr/>
        </p:nvSpPr>
        <p:spPr>
          <a:xfrm>
            <a:off x="3950698" y="3983108"/>
            <a:ext cx="397484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/>
              <a:t>Routeur </a:t>
            </a:r>
            <a:r>
              <a:rPr lang="fr-FR" b="1" dirty="0">
                <a:solidFill>
                  <a:srgbClr val="FF0000"/>
                </a:solidFill>
              </a:rPr>
              <a:t>Alotcer AR7088H</a:t>
            </a:r>
          </a:p>
          <a:p>
            <a:pPr algn="ctr">
              <a:lnSpc>
                <a:spcPct val="150000"/>
              </a:lnSpc>
            </a:pPr>
            <a:r>
              <a:rPr lang="fr-FR" b="1" dirty="0"/>
              <a:t>2G / 3G / 4G</a:t>
            </a:r>
          </a:p>
          <a:p>
            <a:pPr algn="ctr">
              <a:lnSpc>
                <a:spcPct val="150000"/>
              </a:lnSpc>
            </a:pPr>
            <a:r>
              <a:rPr lang="fr-FR" b="1" dirty="0"/>
              <a:t>Bornes équipées :</a:t>
            </a:r>
          </a:p>
          <a:p>
            <a:pPr algn="ctr">
              <a:lnSpc>
                <a:spcPct val="150000"/>
              </a:lnSpc>
            </a:pPr>
            <a:r>
              <a:rPr lang="fr-FR" b="1" dirty="0"/>
              <a:t>Pulse </a:t>
            </a:r>
            <a:r>
              <a:rPr lang="fr-FR" b="1" dirty="0">
                <a:solidFill>
                  <a:srgbClr val="FF0000"/>
                </a:solidFill>
              </a:rPr>
              <a:t>25 DC</a:t>
            </a:r>
            <a:r>
              <a:rPr lang="fr-FR" b="1" dirty="0">
                <a:solidFill>
                  <a:srgbClr val="000000"/>
                </a:solidFill>
              </a:rPr>
              <a:t>, Pulse </a:t>
            </a:r>
            <a:r>
              <a:rPr lang="fr-FR" b="1" dirty="0">
                <a:solidFill>
                  <a:srgbClr val="FF0000"/>
                </a:solidFill>
              </a:rPr>
              <a:t>20-80 DC </a:t>
            </a:r>
            <a:r>
              <a:rPr lang="fr-FR" b="1" dirty="0">
                <a:solidFill>
                  <a:srgbClr val="000000"/>
                </a:solidFill>
              </a:rPr>
              <a:t>et Pulse </a:t>
            </a:r>
            <a:r>
              <a:rPr lang="fr-FR" b="1" dirty="0">
                <a:solidFill>
                  <a:srgbClr val="FF0000"/>
                </a:solidFill>
              </a:rPr>
              <a:t>100-400 DC</a:t>
            </a:r>
          </a:p>
          <a:p>
            <a:pPr>
              <a:lnSpc>
                <a:spcPct val="250000"/>
              </a:lnSpc>
            </a:pPr>
            <a:endParaRPr lang="fr-FR" b="1" dirty="0"/>
          </a:p>
          <a:p>
            <a:endParaRPr lang="fr-FR" b="1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A82D643-4349-A15F-F4C0-9CF7AA00EB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7508" y="1170459"/>
            <a:ext cx="2341685" cy="287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812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22EC22-4196-B1BA-EBB6-1922F9F5C7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A9EFFF4-9F02-275B-A8EB-E1E440CE03FB}"/>
              </a:ext>
            </a:extLst>
          </p:cNvPr>
          <p:cNvSpPr/>
          <p:nvPr/>
        </p:nvSpPr>
        <p:spPr>
          <a:xfrm>
            <a:off x="728680" y="178800"/>
            <a:ext cx="2943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Connexions Four-Faith F3426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857E2C8-3A87-E951-750B-1B30B729C4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732" y="1058166"/>
            <a:ext cx="3345379" cy="3345379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94F04490-AAAE-92EC-391B-E971E0EF829B}"/>
              </a:ext>
            </a:extLst>
          </p:cNvPr>
          <p:cNvSpPr txBox="1"/>
          <p:nvPr/>
        </p:nvSpPr>
        <p:spPr>
          <a:xfrm>
            <a:off x="-24143" y="4229293"/>
            <a:ext cx="3974841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/>
              <a:t>Routeur </a:t>
            </a:r>
            <a:r>
              <a:rPr lang="fr-FR" b="1" dirty="0">
                <a:solidFill>
                  <a:srgbClr val="FF0000"/>
                </a:solidFill>
              </a:rPr>
              <a:t>Four-Faith F3426</a:t>
            </a:r>
          </a:p>
          <a:p>
            <a:pPr algn="ctr">
              <a:lnSpc>
                <a:spcPct val="150000"/>
              </a:lnSpc>
            </a:pPr>
            <a:r>
              <a:rPr lang="fr-FR" b="1" dirty="0"/>
              <a:t>2G / 3G</a:t>
            </a:r>
          </a:p>
          <a:p>
            <a:pPr algn="ctr">
              <a:lnSpc>
                <a:spcPct val="150000"/>
              </a:lnSpc>
            </a:pPr>
            <a:r>
              <a:rPr lang="fr-FR" b="1" dirty="0"/>
              <a:t>Bornes équipées :</a:t>
            </a:r>
          </a:p>
          <a:p>
            <a:pPr algn="ctr">
              <a:lnSpc>
                <a:spcPct val="150000"/>
              </a:lnSpc>
            </a:pPr>
            <a:r>
              <a:rPr lang="fr-FR" b="1" dirty="0"/>
              <a:t>Pulse </a:t>
            </a:r>
            <a:r>
              <a:rPr lang="fr-FR" b="1" dirty="0">
                <a:solidFill>
                  <a:srgbClr val="FF0000"/>
                </a:solidFill>
              </a:rPr>
              <a:t>22 WL</a:t>
            </a:r>
            <a:r>
              <a:rPr lang="fr-FR" b="1" dirty="0"/>
              <a:t> et </a:t>
            </a:r>
            <a:r>
              <a:rPr lang="fr-FR" b="1" dirty="0">
                <a:solidFill>
                  <a:srgbClr val="FF0000"/>
                </a:solidFill>
              </a:rPr>
              <a:t>GL</a:t>
            </a:r>
            <a:r>
              <a:rPr lang="fr-FR" b="1" dirty="0"/>
              <a:t>, Pulse </a:t>
            </a:r>
            <a:r>
              <a:rPr lang="fr-FR" b="1" dirty="0">
                <a:solidFill>
                  <a:srgbClr val="FF0000"/>
                </a:solidFill>
              </a:rPr>
              <a:t>50</a:t>
            </a:r>
          </a:p>
          <a:p>
            <a:pPr>
              <a:lnSpc>
                <a:spcPct val="250000"/>
              </a:lnSpc>
            </a:pPr>
            <a:endParaRPr lang="fr-FR" b="1" dirty="0"/>
          </a:p>
          <a:p>
            <a:endParaRPr lang="fr-FR" b="1" dirty="0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066145E1-41BC-8B9B-52C2-DE02B140B497}"/>
              </a:ext>
            </a:extLst>
          </p:cNvPr>
          <p:cNvSpPr/>
          <p:nvPr/>
        </p:nvSpPr>
        <p:spPr>
          <a:xfrm>
            <a:off x="7176900" y="2521991"/>
            <a:ext cx="2769136" cy="103749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F7BBED6-1303-A335-10F5-7256320D03D0}"/>
              </a:ext>
            </a:extLst>
          </p:cNvPr>
          <p:cNvSpPr txBox="1"/>
          <p:nvPr/>
        </p:nvSpPr>
        <p:spPr>
          <a:xfrm>
            <a:off x="8150938" y="2467185"/>
            <a:ext cx="8210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F3426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1025332A-2FCF-55BE-EFF3-E04B3076CA5D}"/>
              </a:ext>
            </a:extLst>
          </p:cNvPr>
          <p:cNvSpPr/>
          <p:nvPr/>
        </p:nvSpPr>
        <p:spPr>
          <a:xfrm>
            <a:off x="7326370" y="2922884"/>
            <a:ext cx="737087" cy="580292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7ED211E5-73F6-A473-B060-1AFF08C09C32}"/>
              </a:ext>
            </a:extLst>
          </p:cNvPr>
          <p:cNvSpPr/>
          <p:nvPr/>
        </p:nvSpPr>
        <p:spPr>
          <a:xfrm>
            <a:off x="8212927" y="2922884"/>
            <a:ext cx="737087" cy="580292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549DF2C8-6E2C-6E4D-DC52-43040329C127}"/>
              </a:ext>
            </a:extLst>
          </p:cNvPr>
          <p:cNvSpPr/>
          <p:nvPr/>
        </p:nvSpPr>
        <p:spPr>
          <a:xfrm>
            <a:off x="9106847" y="2922884"/>
            <a:ext cx="737087" cy="580292"/>
          </a:xfrm>
          <a:prstGeom prst="round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AD4D4E4-DD13-0732-689C-BDDB5FF80A29}"/>
              </a:ext>
            </a:extLst>
          </p:cNvPr>
          <p:cNvSpPr txBox="1"/>
          <p:nvPr/>
        </p:nvSpPr>
        <p:spPr>
          <a:xfrm>
            <a:off x="7429455" y="3043753"/>
            <a:ext cx="530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/>
              <a:t>LAN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B9DCCCA-9137-7425-280F-B27FE1202FFD}"/>
              </a:ext>
            </a:extLst>
          </p:cNvPr>
          <p:cNvSpPr txBox="1"/>
          <p:nvPr/>
        </p:nvSpPr>
        <p:spPr>
          <a:xfrm>
            <a:off x="8271128" y="3051215"/>
            <a:ext cx="620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/>
              <a:t>WAN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2E263AC-6E67-56A5-C270-D16FE5A4DA8D}"/>
              </a:ext>
            </a:extLst>
          </p:cNvPr>
          <p:cNvSpPr txBox="1"/>
          <p:nvPr/>
        </p:nvSpPr>
        <p:spPr>
          <a:xfrm>
            <a:off x="9106847" y="3059141"/>
            <a:ext cx="7745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/>
              <a:t>Console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3412DC17-2453-4850-1885-717C97B9EE96}"/>
              </a:ext>
            </a:extLst>
          </p:cNvPr>
          <p:cNvSpPr/>
          <p:nvPr/>
        </p:nvSpPr>
        <p:spPr>
          <a:xfrm>
            <a:off x="9842250" y="3805045"/>
            <a:ext cx="737087" cy="580292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B3771CAC-3CBB-9812-8DAC-1193E68A29FB}"/>
              </a:ext>
            </a:extLst>
          </p:cNvPr>
          <p:cNvSpPr/>
          <p:nvPr/>
        </p:nvSpPr>
        <p:spPr>
          <a:xfrm>
            <a:off x="8212927" y="3805045"/>
            <a:ext cx="737087" cy="580292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E3F424FA-3CE9-A83D-A428-C299908ABE5F}"/>
              </a:ext>
            </a:extLst>
          </p:cNvPr>
          <p:cNvSpPr/>
          <p:nvPr/>
        </p:nvSpPr>
        <p:spPr>
          <a:xfrm>
            <a:off x="6583604" y="3805045"/>
            <a:ext cx="737087" cy="580292"/>
          </a:xfrm>
          <a:prstGeom prst="round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7" name="Connecteur : en angle 16">
            <a:extLst>
              <a:ext uri="{FF2B5EF4-FFF2-40B4-BE49-F238E27FC236}">
                <a16:creationId xmlns:a16="http://schemas.microsoft.com/office/drawing/2014/main" id="{79BF7357-0452-DB21-4C88-9C967138575E}"/>
              </a:ext>
            </a:extLst>
          </p:cNvPr>
          <p:cNvCxnSpPr>
            <a:cxnSpLocks/>
            <a:stCxn id="15" idx="3"/>
            <a:endCxn id="7" idx="2"/>
          </p:cNvCxnSpPr>
          <p:nvPr/>
        </p:nvCxnSpPr>
        <p:spPr>
          <a:xfrm flipV="1">
            <a:off x="7320691" y="3503176"/>
            <a:ext cx="374223" cy="592015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377DD6F3-0034-6ABB-D244-3A742C849F90}"/>
              </a:ext>
            </a:extLst>
          </p:cNvPr>
          <p:cNvCxnSpPr>
            <a:cxnSpLocks/>
            <a:stCxn id="14" idx="0"/>
            <a:endCxn id="8" idx="2"/>
          </p:cNvCxnSpPr>
          <p:nvPr/>
        </p:nvCxnSpPr>
        <p:spPr>
          <a:xfrm flipV="1">
            <a:off x="8581471" y="3503176"/>
            <a:ext cx="0" cy="301869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 : en angle 23">
            <a:extLst>
              <a:ext uri="{FF2B5EF4-FFF2-40B4-BE49-F238E27FC236}">
                <a16:creationId xmlns:a16="http://schemas.microsoft.com/office/drawing/2014/main" id="{917F67BC-C5AE-87BC-4F1A-A7EC9D6324B3}"/>
              </a:ext>
            </a:extLst>
          </p:cNvPr>
          <p:cNvCxnSpPr>
            <a:cxnSpLocks/>
            <a:stCxn id="13" idx="1"/>
            <a:endCxn id="9" idx="2"/>
          </p:cNvCxnSpPr>
          <p:nvPr/>
        </p:nvCxnSpPr>
        <p:spPr>
          <a:xfrm rot="10800000">
            <a:off x="9475392" y="3503177"/>
            <a:ext cx="366859" cy="592015"/>
          </a:xfrm>
          <a:prstGeom prst="bentConnector2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>
            <a:extLst>
              <a:ext uri="{FF2B5EF4-FFF2-40B4-BE49-F238E27FC236}">
                <a16:creationId xmlns:a16="http://schemas.microsoft.com/office/drawing/2014/main" id="{7B90EB3E-A368-D755-6CC8-71293E7576CE}"/>
              </a:ext>
            </a:extLst>
          </p:cNvPr>
          <p:cNvSpPr txBox="1"/>
          <p:nvPr/>
        </p:nvSpPr>
        <p:spPr>
          <a:xfrm>
            <a:off x="6423407" y="3852635"/>
            <a:ext cx="1070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RJ45 </a:t>
            </a:r>
          </a:p>
          <a:p>
            <a:pPr algn="ctr"/>
            <a:r>
              <a:rPr lang="fr-FR" sz="1200" b="1" dirty="0"/>
              <a:t>Kit OCPP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D4956B9D-FA17-E314-A7D1-FBFC103AFB2B}"/>
              </a:ext>
            </a:extLst>
          </p:cNvPr>
          <p:cNvSpPr txBox="1"/>
          <p:nvPr/>
        </p:nvSpPr>
        <p:spPr>
          <a:xfrm>
            <a:off x="9669369" y="3854322"/>
            <a:ext cx="1070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DB9 </a:t>
            </a:r>
          </a:p>
          <a:p>
            <a:pPr algn="ctr"/>
            <a:r>
              <a:rPr lang="fr-FR" sz="1200" b="1" dirty="0"/>
              <a:t>Kit OCPP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22FAED38-008C-B798-CDF2-92521032693A}"/>
              </a:ext>
            </a:extLst>
          </p:cNvPr>
          <p:cNvSpPr txBox="1"/>
          <p:nvPr/>
        </p:nvSpPr>
        <p:spPr>
          <a:xfrm>
            <a:off x="10483290" y="3543508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27A01BFA-8342-DFEF-2B0D-91488B03AFD9}"/>
              </a:ext>
            </a:extLst>
          </p:cNvPr>
          <p:cNvSpPr txBox="1"/>
          <p:nvPr/>
        </p:nvSpPr>
        <p:spPr>
          <a:xfrm>
            <a:off x="8046388" y="3955137"/>
            <a:ext cx="10701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Lecteur CB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90E921FB-2FBC-CBCB-FDEA-66E2E6DCD443}"/>
              </a:ext>
            </a:extLst>
          </p:cNvPr>
          <p:cNvSpPr txBox="1"/>
          <p:nvPr/>
        </p:nvSpPr>
        <p:spPr>
          <a:xfrm>
            <a:off x="5561688" y="4630173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D8F7F6D8-7631-ACD2-305A-D1772AAD9500}"/>
              </a:ext>
            </a:extLst>
          </p:cNvPr>
          <p:cNvSpPr txBox="1"/>
          <p:nvPr/>
        </p:nvSpPr>
        <p:spPr>
          <a:xfrm>
            <a:off x="5910771" y="1831735"/>
            <a:ext cx="5341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Branchements dans Pulse </a:t>
            </a:r>
            <a:r>
              <a:rPr lang="fr-FR" sz="2000" b="1" dirty="0">
                <a:solidFill>
                  <a:srgbClr val="FF0000"/>
                </a:solidFill>
              </a:rPr>
              <a:t>22 WL </a:t>
            </a:r>
            <a:r>
              <a:rPr lang="fr-FR" sz="2000" b="1" dirty="0"/>
              <a:t>/ </a:t>
            </a:r>
            <a:r>
              <a:rPr lang="fr-FR" sz="2000" b="1" dirty="0">
                <a:solidFill>
                  <a:srgbClr val="FF0000"/>
                </a:solidFill>
              </a:rPr>
              <a:t>GL</a:t>
            </a:r>
            <a:r>
              <a:rPr lang="fr-FR" sz="2000" b="1" dirty="0"/>
              <a:t> et Pulse </a:t>
            </a:r>
            <a:r>
              <a:rPr lang="fr-FR" sz="2000" b="1" dirty="0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31C18C4B-DDB0-E28E-1FE4-8CF8D096AF76}"/>
              </a:ext>
            </a:extLst>
          </p:cNvPr>
          <p:cNvSpPr txBox="1"/>
          <p:nvPr/>
        </p:nvSpPr>
        <p:spPr>
          <a:xfrm>
            <a:off x="5868900" y="4630173"/>
            <a:ext cx="5569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La connexion en DB9 n’est plus utile après la version 31X</a:t>
            </a:r>
          </a:p>
        </p:txBody>
      </p:sp>
    </p:spTree>
    <p:extLst>
      <p:ext uri="{BB962C8B-B14F-4D97-AF65-F5344CB8AC3E}">
        <p14:creationId xmlns:p14="http://schemas.microsoft.com/office/powerpoint/2010/main" val="2497556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39683B-79D2-A39D-5261-A3957CBFFE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5CDD478-7E00-5BA1-9901-38E7C17E972F}"/>
              </a:ext>
            </a:extLst>
          </p:cNvPr>
          <p:cNvSpPr/>
          <p:nvPr/>
        </p:nvSpPr>
        <p:spPr>
          <a:xfrm>
            <a:off x="728680" y="178800"/>
            <a:ext cx="3164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Connexions Four-Faith F3X26Q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C75D7EC-A3F1-D579-B2DE-0D044F8EEF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359" y="2651725"/>
            <a:ext cx="1871836" cy="1396288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9B6AD886-ED8B-C3DB-CED2-6A08E5A033C7}"/>
              </a:ext>
            </a:extLst>
          </p:cNvPr>
          <p:cNvSpPr txBox="1"/>
          <p:nvPr/>
        </p:nvSpPr>
        <p:spPr>
          <a:xfrm>
            <a:off x="-24143" y="4150162"/>
            <a:ext cx="397484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/>
              <a:t>Routeur </a:t>
            </a:r>
            <a:r>
              <a:rPr lang="fr-FR" b="1" dirty="0">
                <a:solidFill>
                  <a:srgbClr val="FF0000"/>
                </a:solidFill>
              </a:rPr>
              <a:t>Four-Faith F3X26</a:t>
            </a:r>
          </a:p>
          <a:p>
            <a:pPr algn="ctr">
              <a:lnSpc>
                <a:spcPct val="150000"/>
              </a:lnSpc>
            </a:pPr>
            <a:r>
              <a:rPr lang="fr-FR" b="1" dirty="0"/>
              <a:t>2G / 3G / 4G</a:t>
            </a:r>
          </a:p>
          <a:p>
            <a:pPr algn="ctr">
              <a:lnSpc>
                <a:spcPct val="150000"/>
              </a:lnSpc>
            </a:pPr>
            <a:r>
              <a:rPr lang="fr-FR" b="1" dirty="0"/>
              <a:t>Bornes équipées :</a:t>
            </a:r>
          </a:p>
          <a:p>
            <a:pPr algn="ctr">
              <a:lnSpc>
                <a:spcPct val="150000"/>
              </a:lnSpc>
            </a:pPr>
            <a:r>
              <a:rPr lang="fr-FR" b="1" dirty="0"/>
              <a:t>Pulse </a:t>
            </a:r>
            <a:r>
              <a:rPr lang="fr-FR" b="1" dirty="0">
                <a:solidFill>
                  <a:srgbClr val="FF0000"/>
                </a:solidFill>
              </a:rPr>
              <a:t>22 WL</a:t>
            </a:r>
            <a:r>
              <a:rPr lang="fr-FR" b="1" dirty="0"/>
              <a:t> et </a:t>
            </a:r>
            <a:r>
              <a:rPr lang="fr-FR" b="1" dirty="0">
                <a:solidFill>
                  <a:srgbClr val="FF0000"/>
                </a:solidFill>
              </a:rPr>
              <a:t>GL</a:t>
            </a:r>
            <a:r>
              <a:rPr lang="fr-FR" b="1" dirty="0"/>
              <a:t>, Pulse </a:t>
            </a:r>
            <a:r>
              <a:rPr lang="fr-FR" b="1" dirty="0">
                <a:solidFill>
                  <a:srgbClr val="FF0000"/>
                </a:solidFill>
              </a:rPr>
              <a:t>50 </a:t>
            </a:r>
            <a:r>
              <a:rPr lang="fr-FR" b="1" dirty="0">
                <a:solidFill>
                  <a:srgbClr val="000000"/>
                </a:solidFill>
              </a:rPr>
              <a:t>et les Pulse </a:t>
            </a:r>
            <a:r>
              <a:rPr lang="fr-FR" b="1" dirty="0">
                <a:solidFill>
                  <a:srgbClr val="FF0000"/>
                </a:solidFill>
              </a:rPr>
              <a:t>WB-AC*</a:t>
            </a:r>
          </a:p>
          <a:p>
            <a:pPr>
              <a:lnSpc>
                <a:spcPct val="250000"/>
              </a:lnSpc>
            </a:pPr>
            <a:endParaRPr lang="fr-FR" b="1" dirty="0"/>
          </a:p>
          <a:p>
            <a:endParaRPr lang="fr-FR" b="1" dirty="0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70B17D19-A40D-D3A1-B29E-90955B100F12}"/>
              </a:ext>
            </a:extLst>
          </p:cNvPr>
          <p:cNvSpPr/>
          <p:nvPr/>
        </p:nvSpPr>
        <p:spPr>
          <a:xfrm>
            <a:off x="7233890" y="1424358"/>
            <a:ext cx="2769136" cy="103749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42D4B87-32B3-E4A7-E4AD-056FD0A504AC}"/>
              </a:ext>
            </a:extLst>
          </p:cNvPr>
          <p:cNvSpPr txBox="1"/>
          <p:nvPr/>
        </p:nvSpPr>
        <p:spPr>
          <a:xfrm>
            <a:off x="8120447" y="1379774"/>
            <a:ext cx="10086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F3X26Q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E7F901F0-8D9C-9B55-FC3C-D30458B2BBB0}"/>
              </a:ext>
            </a:extLst>
          </p:cNvPr>
          <p:cNvSpPr/>
          <p:nvPr/>
        </p:nvSpPr>
        <p:spPr>
          <a:xfrm>
            <a:off x="7383360" y="1825251"/>
            <a:ext cx="737087" cy="580292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64FD0196-13C5-0140-3E40-47F3EE77B30B}"/>
              </a:ext>
            </a:extLst>
          </p:cNvPr>
          <p:cNvSpPr/>
          <p:nvPr/>
        </p:nvSpPr>
        <p:spPr>
          <a:xfrm>
            <a:off x="8269917" y="1825251"/>
            <a:ext cx="737087" cy="580292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E7B8965D-E024-74FE-F1C6-521E9A8D732F}"/>
              </a:ext>
            </a:extLst>
          </p:cNvPr>
          <p:cNvSpPr/>
          <p:nvPr/>
        </p:nvSpPr>
        <p:spPr>
          <a:xfrm>
            <a:off x="9163837" y="1825251"/>
            <a:ext cx="737087" cy="580292"/>
          </a:xfrm>
          <a:prstGeom prst="round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8564AFD-5DEA-EAFD-391A-E5D2D9A476BA}"/>
              </a:ext>
            </a:extLst>
          </p:cNvPr>
          <p:cNvSpPr txBox="1"/>
          <p:nvPr/>
        </p:nvSpPr>
        <p:spPr>
          <a:xfrm>
            <a:off x="7486445" y="1946120"/>
            <a:ext cx="530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/>
              <a:t>LAN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A26361C-C300-BD3C-849E-6AFBB2D0CAB5}"/>
              </a:ext>
            </a:extLst>
          </p:cNvPr>
          <p:cNvSpPr txBox="1"/>
          <p:nvPr/>
        </p:nvSpPr>
        <p:spPr>
          <a:xfrm>
            <a:off x="8328118" y="1953582"/>
            <a:ext cx="620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/>
              <a:t>WAN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8F11A54-965C-0865-56D8-F774743EE9D7}"/>
              </a:ext>
            </a:extLst>
          </p:cNvPr>
          <p:cNvSpPr txBox="1"/>
          <p:nvPr/>
        </p:nvSpPr>
        <p:spPr>
          <a:xfrm>
            <a:off x="9144997" y="1639046"/>
            <a:ext cx="78252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1400" b="1" dirty="0"/>
          </a:p>
          <a:p>
            <a:pPr algn="ctr"/>
            <a:r>
              <a:rPr lang="fr-FR" sz="1400" b="1" dirty="0"/>
              <a:t>Alim </a:t>
            </a:r>
          </a:p>
          <a:p>
            <a:pPr algn="ctr"/>
            <a:r>
              <a:rPr lang="fr-FR" sz="1400" b="1" dirty="0"/>
              <a:t>5 points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D7BD9579-D874-6C47-9541-93F717B70F2D}"/>
              </a:ext>
            </a:extLst>
          </p:cNvPr>
          <p:cNvSpPr/>
          <p:nvPr/>
        </p:nvSpPr>
        <p:spPr>
          <a:xfrm>
            <a:off x="9899240" y="2707412"/>
            <a:ext cx="737087" cy="580292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2DEA2015-DA1F-FE0C-9C44-A1E73DDEE301}"/>
              </a:ext>
            </a:extLst>
          </p:cNvPr>
          <p:cNvSpPr/>
          <p:nvPr/>
        </p:nvSpPr>
        <p:spPr>
          <a:xfrm>
            <a:off x="8269917" y="2707412"/>
            <a:ext cx="737087" cy="580292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0063868B-A1B3-F7AE-A12C-AE21C67D150E}"/>
              </a:ext>
            </a:extLst>
          </p:cNvPr>
          <p:cNvSpPr/>
          <p:nvPr/>
        </p:nvSpPr>
        <p:spPr>
          <a:xfrm>
            <a:off x="6640594" y="2707412"/>
            <a:ext cx="737087" cy="580292"/>
          </a:xfrm>
          <a:prstGeom prst="round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" name="Connecteur : en angle 15">
            <a:extLst>
              <a:ext uri="{FF2B5EF4-FFF2-40B4-BE49-F238E27FC236}">
                <a16:creationId xmlns:a16="http://schemas.microsoft.com/office/drawing/2014/main" id="{44429C3A-01EE-7543-05C1-1E4AEA761448}"/>
              </a:ext>
            </a:extLst>
          </p:cNvPr>
          <p:cNvCxnSpPr>
            <a:cxnSpLocks/>
            <a:stCxn id="15" idx="3"/>
            <a:endCxn id="7" idx="2"/>
          </p:cNvCxnSpPr>
          <p:nvPr/>
        </p:nvCxnSpPr>
        <p:spPr>
          <a:xfrm flipV="1">
            <a:off x="7377681" y="2405543"/>
            <a:ext cx="374223" cy="592015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BFEC84DB-9CF5-73D3-B1DC-9D8B92DE5298}"/>
              </a:ext>
            </a:extLst>
          </p:cNvPr>
          <p:cNvCxnSpPr>
            <a:cxnSpLocks/>
            <a:stCxn id="14" idx="0"/>
            <a:endCxn id="8" idx="2"/>
          </p:cNvCxnSpPr>
          <p:nvPr/>
        </p:nvCxnSpPr>
        <p:spPr>
          <a:xfrm flipV="1">
            <a:off x="8638461" y="2405543"/>
            <a:ext cx="0" cy="301869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 : en angle 17">
            <a:extLst>
              <a:ext uri="{FF2B5EF4-FFF2-40B4-BE49-F238E27FC236}">
                <a16:creationId xmlns:a16="http://schemas.microsoft.com/office/drawing/2014/main" id="{CEBF0CB9-9DAF-C425-FD28-054D3DD4D863}"/>
              </a:ext>
            </a:extLst>
          </p:cNvPr>
          <p:cNvCxnSpPr>
            <a:cxnSpLocks/>
            <a:stCxn id="13" idx="1"/>
            <a:endCxn id="9" idx="2"/>
          </p:cNvCxnSpPr>
          <p:nvPr/>
        </p:nvCxnSpPr>
        <p:spPr>
          <a:xfrm rot="10800000">
            <a:off x="9532382" y="2405544"/>
            <a:ext cx="366859" cy="592015"/>
          </a:xfrm>
          <a:prstGeom prst="bentConnector2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49B54B71-D9E7-5B73-CAFF-44FF5BD3658C}"/>
              </a:ext>
            </a:extLst>
          </p:cNvPr>
          <p:cNvSpPr txBox="1"/>
          <p:nvPr/>
        </p:nvSpPr>
        <p:spPr>
          <a:xfrm>
            <a:off x="6480397" y="2755002"/>
            <a:ext cx="1070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RJ45 </a:t>
            </a:r>
          </a:p>
          <a:p>
            <a:pPr algn="ctr"/>
            <a:r>
              <a:rPr lang="fr-FR" sz="1200" b="1" dirty="0"/>
              <a:t>Kit OCPP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F7037BB5-BAF3-F295-A59B-C71A717E2E6B}"/>
              </a:ext>
            </a:extLst>
          </p:cNvPr>
          <p:cNvSpPr txBox="1"/>
          <p:nvPr/>
        </p:nvSpPr>
        <p:spPr>
          <a:xfrm>
            <a:off x="9726359" y="2756689"/>
            <a:ext cx="1070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DB9 </a:t>
            </a:r>
          </a:p>
          <a:p>
            <a:pPr algn="ctr"/>
            <a:r>
              <a:rPr lang="fr-FR" sz="1200" b="1" dirty="0"/>
              <a:t>Kit OCPP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FB1E399A-8614-6FA6-6DC7-26AE0E286ABA}"/>
              </a:ext>
            </a:extLst>
          </p:cNvPr>
          <p:cNvSpPr txBox="1"/>
          <p:nvPr/>
        </p:nvSpPr>
        <p:spPr>
          <a:xfrm>
            <a:off x="10540280" y="2445875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02107340-6EC4-7C1D-43B6-01B3BBCA38A6}"/>
              </a:ext>
            </a:extLst>
          </p:cNvPr>
          <p:cNvSpPr txBox="1"/>
          <p:nvPr/>
        </p:nvSpPr>
        <p:spPr>
          <a:xfrm>
            <a:off x="8103378" y="2857504"/>
            <a:ext cx="10701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Lecteur CB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9A961C7A-235D-552D-E7AE-755D2F6FEBD8}"/>
              </a:ext>
            </a:extLst>
          </p:cNvPr>
          <p:cNvSpPr txBox="1"/>
          <p:nvPr/>
        </p:nvSpPr>
        <p:spPr>
          <a:xfrm>
            <a:off x="5967761" y="734102"/>
            <a:ext cx="5341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Branchements dans Pulse </a:t>
            </a:r>
            <a:r>
              <a:rPr lang="fr-FR" sz="2000" b="1" dirty="0">
                <a:solidFill>
                  <a:srgbClr val="FF0000"/>
                </a:solidFill>
              </a:rPr>
              <a:t>22 WL </a:t>
            </a:r>
            <a:r>
              <a:rPr lang="fr-FR" sz="2000" b="1" dirty="0"/>
              <a:t>/ </a:t>
            </a:r>
            <a:r>
              <a:rPr lang="fr-FR" sz="2000" b="1" dirty="0">
                <a:solidFill>
                  <a:srgbClr val="FF0000"/>
                </a:solidFill>
              </a:rPr>
              <a:t>GL</a:t>
            </a:r>
            <a:r>
              <a:rPr lang="fr-FR" sz="2000" b="1" dirty="0"/>
              <a:t> et Pulse </a:t>
            </a:r>
            <a:r>
              <a:rPr lang="fr-FR" sz="2000" b="1" dirty="0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6B83299E-D3F4-3063-9646-5488EAD682BC}"/>
              </a:ext>
            </a:extLst>
          </p:cNvPr>
          <p:cNvSpPr txBox="1"/>
          <p:nvPr/>
        </p:nvSpPr>
        <p:spPr>
          <a:xfrm>
            <a:off x="5311466" y="3483303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7E5F169C-F5E3-DAEA-D9E5-06CDC33A00B1}"/>
              </a:ext>
            </a:extLst>
          </p:cNvPr>
          <p:cNvSpPr txBox="1"/>
          <p:nvPr/>
        </p:nvSpPr>
        <p:spPr>
          <a:xfrm>
            <a:off x="5618678" y="3483303"/>
            <a:ext cx="6146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La connexion en DB9 n’est plus utile après la version OCPP 31X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C546A356-E41B-0413-C984-8104A71D536E}"/>
              </a:ext>
            </a:extLst>
          </p:cNvPr>
          <p:cNvSpPr txBox="1"/>
          <p:nvPr/>
        </p:nvSpPr>
        <p:spPr>
          <a:xfrm>
            <a:off x="5967759" y="3905464"/>
            <a:ext cx="46287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Branchements avec une/des </a:t>
            </a:r>
            <a:r>
              <a:rPr lang="fr-FR" sz="2000" b="1" dirty="0">
                <a:solidFill>
                  <a:srgbClr val="FF0000"/>
                </a:solidFill>
              </a:rPr>
              <a:t>Pulse WB-AC</a:t>
            </a:r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054C9738-0CC7-22C3-B7E3-FA9559B0B332}"/>
              </a:ext>
            </a:extLst>
          </p:cNvPr>
          <p:cNvSpPr/>
          <p:nvPr/>
        </p:nvSpPr>
        <p:spPr>
          <a:xfrm>
            <a:off x="7175687" y="4411427"/>
            <a:ext cx="2769136" cy="103749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981CFE67-F456-79E0-B9E3-E8D2A3238C3A}"/>
              </a:ext>
            </a:extLst>
          </p:cNvPr>
          <p:cNvSpPr txBox="1"/>
          <p:nvPr/>
        </p:nvSpPr>
        <p:spPr>
          <a:xfrm>
            <a:off x="8062244" y="4366843"/>
            <a:ext cx="10086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F3X26Q</a:t>
            </a:r>
          </a:p>
        </p:txBody>
      </p: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BF69CF66-94B8-7EFE-52E1-5A706BD4E21D}"/>
              </a:ext>
            </a:extLst>
          </p:cNvPr>
          <p:cNvSpPr/>
          <p:nvPr/>
        </p:nvSpPr>
        <p:spPr>
          <a:xfrm>
            <a:off x="7325157" y="4812320"/>
            <a:ext cx="737087" cy="580292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8229ED52-0650-F09C-D9F3-E147AE3BC4D8}"/>
              </a:ext>
            </a:extLst>
          </p:cNvPr>
          <p:cNvSpPr/>
          <p:nvPr/>
        </p:nvSpPr>
        <p:spPr>
          <a:xfrm>
            <a:off x="8211714" y="4812320"/>
            <a:ext cx="737087" cy="580292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6A9BA4AC-DEAC-3D82-8AC9-054D1DC2F363}"/>
              </a:ext>
            </a:extLst>
          </p:cNvPr>
          <p:cNvSpPr txBox="1"/>
          <p:nvPr/>
        </p:nvSpPr>
        <p:spPr>
          <a:xfrm>
            <a:off x="7428242" y="4933189"/>
            <a:ext cx="530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/>
              <a:t>LAN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AC589F2E-E56E-4D18-1952-02B32C8930A6}"/>
              </a:ext>
            </a:extLst>
          </p:cNvPr>
          <p:cNvSpPr txBox="1"/>
          <p:nvPr/>
        </p:nvSpPr>
        <p:spPr>
          <a:xfrm>
            <a:off x="8269915" y="4940651"/>
            <a:ext cx="620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/>
              <a:t>WAN</a:t>
            </a:r>
          </a:p>
        </p:txBody>
      </p:sp>
      <p:sp>
        <p:nvSpPr>
          <p:cNvPr id="36" name="Rectangle : coins arrondis 35">
            <a:extLst>
              <a:ext uri="{FF2B5EF4-FFF2-40B4-BE49-F238E27FC236}">
                <a16:creationId xmlns:a16="http://schemas.microsoft.com/office/drawing/2014/main" id="{FD9E1739-FC98-F387-2ACB-E10EE6CB555B}"/>
              </a:ext>
            </a:extLst>
          </p:cNvPr>
          <p:cNvSpPr/>
          <p:nvPr/>
        </p:nvSpPr>
        <p:spPr>
          <a:xfrm>
            <a:off x="8211714" y="5694481"/>
            <a:ext cx="737087" cy="580292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 : coins arrondis 36">
            <a:extLst>
              <a:ext uri="{FF2B5EF4-FFF2-40B4-BE49-F238E27FC236}">
                <a16:creationId xmlns:a16="http://schemas.microsoft.com/office/drawing/2014/main" id="{46939BAD-CA68-7FE4-F576-70917174E36D}"/>
              </a:ext>
            </a:extLst>
          </p:cNvPr>
          <p:cNvSpPr/>
          <p:nvPr/>
        </p:nvSpPr>
        <p:spPr>
          <a:xfrm>
            <a:off x="6582391" y="5694481"/>
            <a:ext cx="737087" cy="580292"/>
          </a:xfrm>
          <a:prstGeom prst="round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8143F3F6-58A0-C209-5088-20139A65052A}"/>
              </a:ext>
            </a:extLst>
          </p:cNvPr>
          <p:cNvSpPr txBox="1"/>
          <p:nvPr/>
        </p:nvSpPr>
        <p:spPr>
          <a:xfrm>
            <a:off x="6415852" y="5859275"/>
            <a:ext cx="10701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Switch</a:t>
            </a:r>
          </a:p>
        </p:txBody>
      </p:sp>
      <p:cxnSp>
        <p:nvCxnSpPr>
          <p:cNvPr id="46" name="Connecteur : en angle 45">
            <a:extLst>
              <a:ext uri="{FF2B5EF4-FFF2-40B4-BE49-F238E27FC236}">
                <a16:creationId xmlns:a16="http://schemas.microsoft.com/office/drawing/2014/main" id="{DA9EA822-AFEA-D3B5-FF1C-AA90555F6EE0}"/>
              </a:ext>
            </a:extLst>
          </p:cNvPr>
          <p:cNvCxnSpPr>
            <a:cxnSpLocks/>
            <a:stCxn id="37" idx="0"/>
            <a:endCxn id="29" idx="1"/>
          </p:cNvCxnSpPr>
          <p:nvPr/>
        </p:nvCxnSpPr>
        <p:spPr>
          <a:xfrm rot="5400000" flipH="1" flipV="1">
            <a:off x="6842039" y="5211363"/>
            <a:ext cx="592015" cy="374222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ZoneTexte 47">
            <a:extLst>
              <a:ext uri="{FF2B5EF4-FFF2-40B4-BE49-F238E27FC236}">
                <a16:creationId xmlns:a16="http://schemas.microsoft.com/office/drawing/2014/main" id="{8EF7A4B4-BE94-7BC7-79BC-8074213AF90D}"/>
              </a:ext>
            </a:extLst>
          </p:cNvPr>
          <p:cNvSpPr txBox="1"/>
          <p:nvPr/>
        </p:nvSpPr>
        <p:spPr>
          <a:xfrm>
            <a:off x="8211712" y="5766941"/>
            <a:ext cx="737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Pulse WB-AC</a:t>
            </a:r>
          </a:p>
        </p:txBody>
      </p:sp>
      <p:cxnSp>
        <p:nvCxnSpPr>
          <p:cNvPr id="50" name="Connecteur droit avec flèche 49">
            <a:extLst>
              <a:ext uri="{FF2B5EF4-FFF2-40B4-BE49-F238E27FC236}">
                <a16:creationId xmlns:a16="http://schemas.microsoft.com/office/drawing/2014/main" id="{6F2ED804-C5BA-69B5-3B42-3D674337AD71}"/>
              </a:ext>
            </a:extLst>
          </p:cNvPr>
          <p:cNvCxnSpPr>
            <a:cxnSpLocks/>
            <a:stCxn id="36" idx="1"/>
          </p:cNvCxnSpPr>
          <p:nvPr/>
        </p:nvCxnSpPr>
        <p:spPr>
          <a:xfrm flipH="1">
            <a:off x="7308395" y="5984627"/>
            <a:ext cx="903319" cy="0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0485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FBCBD2-62F0-DF3A-51EE-27625E765F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A194A48-E104-70C7-820A-9E3ECED555B6}"/>
              </a:ext>
            </a:extLst>
          </p:cNvPr>
          <p:cNvSpPr/>
          <p:nvPr/>
        </p:nvSpPr>
        <p:spPr>
          <a:xfrm>
            <a:off x="728680" y="178800"/>
            <a:ext cx="3007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Connexions Teltonika RUT200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80927AC-362A-0271-C9B0-B8B2690EBD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6626" y="889783"/>
            <a:ext cx="2049621" cy="3330911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6EF5B09-A484-8AFD-68B9-E1AFFD2C4C35}"/>
              </a:ext>
            </a:extLst>
          </p:cNvPr>
          <p:cNvSpPr txBox="1"/>
          <p:nvPr/>
        </p:nvSpPr>
        <p:spPr>
          <a:xfrm>
            <a:off x="85777" y="4220694"/>
            <a:ext cx="397484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/>
              <a:t>Routeur </a:t>
            </a:r>
            <a:r>
              <a:rPr lang="fr-FR" b="1" dirty="0">
                <a:solidFill>
                  <a:srgbClr val="FF0000"/>
                </a:solidFill>
              </a:rPr>
              <a:t>Teltonika RUT 200</a:t>
            </a:r>
          </a:p>
          <a:p>
            <a:pPr algn="ctr">
              <a:lnSpc>
                <a:spcPct val="150000"/>
              </a:lnSpc>
            </a:pPr>
            <a:r>
              <a:rPr lang="fr-FR" b="1" dirty="0"/>
              <a:t>2G / 3G / 4G</a:t>
            </a:r>
          </a:p>
          <a:p>
            <a:pPr algn="ctr">
              <a:lnSpc>
                <a:spcPct val="150000"/>
              </a:lnSpc>
            </a:pPr>
            <a:r>
              <a:rPr lang="fr-FR" b="1" dirty="0"/>
              <a:t>Bornes équipées :</a:t>
            </a:r>
          </a:p>
          <a:p>
            <a:pPr algn="ctr">
              <a:lnSpc>
                <a:spcPct val="150000"/>
              </a:lnSpc>
            </a:pPr>
            <a:r>
              <a:rPr lang="fr-FR" b="1" dirty="0"/>
              <a:t>Pulse </a:t>
            </a:r>
            <a:r>
              <a:rPr lang="fr-FR" b="1" dirty="0">
                <a:solidFill>
                  <a:srgbClr val="FF0000"/>
                </a:solidFill>
              </a:rPr>
              <a:t>22 WL</a:t>
            </a:r>
            <a:r>
              <a:rPr lang="fr-FR" b="1" dirty="0"/>
              <a:t> et </a:t>
            </a:r>
            <a:r>
              <a:rPr lang="fr-FR" b="1" dirty="0">
                <a:solidFill>
                  <a:srgbClr val="FF0000"/>
                </a:solidFill>
              </a:rPr>
              <a:t>GL</a:t>
            </a:r>
            <a:r>
              <a:rPr lang="fr-FR" b="1" dirty="0"/>
              <a:t>, Pulse </a:t>
            </a:r>
            <a:r>
              <a:rPr lang="fr-FR" b="1" dirty="0">
                <a:solidFill>
                  <a:srgbClr val="FF0000"/>
                </a:solidFill>
              </a:rPr>
              <a:t>50 </a:t>
            </a:r>
            <a:r>
              <a:rPr lang="fr-FR" b="1" dirty="0">
                <a:solidFill>
                  <a:srgbClr val="000000"/>
                </a:solidFill>
              </a:rPr>
              <a:t>et les Pulse </a:t>
            </a:r>
            <a:r>
              <a:rPr lang="fr-FR" b="1" dirty="0">
                <a:solidFill>
                  <a:srgbClr val="FF0000"/>
                </a:solidFill>
              </a:rPr>
              <a:t>WB-AC*</a:t>
            </a:r>
          </a:p>
          <a:p>
            <a:pPr>
              <a:lnSpc>
                <a:spcPct val="250000"/>
              </a:lnSpc>
            </a:pPr>
            <a:endParaRPr lang="fr-FR" b="1" dirty="0"/>
          </a:p>
          <a:p>
            <a:endParaRPr lang="fr-FR" b="1" dirty="0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C673C59E-596A-A83B-A41B-61F424AAA08C}"/>
              </a:ext>
            </a:extLst>
          </p:cNvPr>
          <p:cNvSpPr/>
          <p:nvPr/>
        </p:nvSpPr>
        <p:spPr>
          <a:xfrm>
            <a:off x="7855784" y="2030287"/>
            <a:ext cx="1939653" cy="103749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CA5F2B1-A25F-BCB4-0B7A-699B247CA697}"/>
              </a:ext>
            </a:extLst>
          </p:cNvPr>
          <p:cNvSpPr txBox="1"/>
          <p:nvPr/>
        </p:nvSpPr>
        <p:spPr>
          <a:xfrm>
            <a:off x="8259476" y="2003194"/>
            <a:ext cx="1069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RUT 200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93D16FDC-3D3E-79AB-8EA9-F73566CDE4EE}"/>
              </a:ext>
            </a:extLst>
          </p:cNvPr>
          <p:cNvSpPr/>
          <p:nvPr/>
        </p:nvSpPr>
        <p:spPr>
          <a:xfrm>
            <a:off x="8005254" y="2431180"/>
            <a:ext cx="737087" cy="580292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06A09F66-4C63-D7C8-C62D-DEDE182DA2D4}"/>
              </a:ext>
            </a:extLst>
          </p:cNvPr>
          <p:cNvSpPr/>
          <p:nvPr/>
        </p:nvSpPr>
        <p:spPr>
          <a:xfrm>
            <a:off x="8891811" y="2431180"/>
            <a:ext cx="737087" cy="580292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8B07D48-DC97-AF8B-A761-42A8F09D97E2}"/>
              </a:ext>
            </a:extLst>
          </p:cNvPr>
          <p:cNvSpPr txBox="1"/>
          <p:nvPr/>
        </p:nvSpPr>
        <p:spPr>
          <a:xfrm>
            <a:off x="8108339" y="2552049"/>
            <a:ext cx="530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/>
              <a:t>LAN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175193D-6FE0-BD68-EA4D-E7ED525AFCA9}"/>
              </a:ext>
            </a:extLst>
          </p:cNvPr>
          <p:cNvSpPr txBox="1"/>
          <p:nvPr/>
        </p:nvSpPr>
        <p:spPr>
          <a:xfrm>
            <a:off x="8950012" y="2559511"/>
            <a:ext cx="620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/>
              <a:t>WAN</a:t>
            </a:r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82B178A9-3562-C120-8830-BFC910C3F276}"/>
              </a:ext>
            </a:extLst>
          </p:cNvPr>
          <p:cNvSpPr/>
          <p:nvPr/>
        </p:nvSpPr>
        <p:spPr>
          <a:xfrm>
            <a:off x="8891811" y="3313341"/>
            <a:ext cx="737087" cy="580292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1C242AD5-CAD8-34DF-1A87-784DDFD4B388}"/>
              </a:ext>
            </a:extLst>
          </p:cNvPr>
          <p:cNvSpPr/>
          <p:nvPr/>
        </p:nvSpPr>
        <p:spPr>
          <a:xfrm>
            <a:off x="7262488" y="3313341"/>
            <a:ext cx="737087" cy="580292"/>
          </a:xfrm>
          <a:prstGeom prst="round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" name="Connecteur : en angle 15">
            <a:extLst>
              <a:ext uri="{FF2B5EF4-FFF2-40B4-BE49-F238E27FC236}">
                <a16:creationId xmlns:a16="http://schemas.microsoft.com/office/drawing/2014/main" id="{72EF4B1F-E954-DA6D-2A30-89C010786786}"/>
              </a:ext>
            </a:extLst>
          </p:cNvPr>
          <p:cNvCxnSpPr>
            <a:cxnSpLocks/>
            <a:stCxn id="15" idx="3"/>
            <a:endCxn id="7" idx="2"/>
          </p:cNvCxnSpPr>
          <p:nvPr/>
        </p:nvCxnSpPr>
        <p:spPr>
          <a:xfrm flipV="1">
            <a:off x="7999575" y="3011472"/>
            <a:ext cx="374223" cy="592015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77695357-658D-FF9E-85B3-904D38E312E0}"/>
              </a:ext>
            </a:extLst>
          </p:cNvPr>
          <p:cNvCxnSpPr>
            <a:cxnSpLocks/>
            <a:stCxn id="14" idx="0"/>
            <a:endCxn id="8" idx="2"/>
          </p:cNvCxnSpPr>
          <p:nvPr/>
        </p:nvCxnSpPr>
        <p:spPr>
          <a:xfrm flipV="1">
            <a:off x="9260355" y="3011472"/>
            <a:ext cx="0" cy="301869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B775153E-22DB-165C-BC7B-29603DCBFDDF}"/>
              </a:ext>
            </a:extLst>
          </p:cNvPr>
          <p:cNvSpPr txBox="1"/>
          <p:nvPr/>
        </p:nvSpPr>
        <p:spPr>
          <a:xfrm>
            <a:off x="7102291" y="3360931"/>
            <a:ext cx="1070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RJ45 </a:t>
            </a:r>
          </a:p>
          <a:p>
            <a:pPr algn="ctr"/>
            <a:r>
              <a:rPr lang="fr-FR" sz="1200" b="1" dirty="0"/>
              <a:t>Kit OCPP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79BFE99E-39F4-EFBA-99C1-39F4523A73AD}"/>
              </a:ext>
            </a:extLst>
          </p:cNvPr>
          <p:cNvSpPr txBox="1"/>
          <p:nvPr/>
        </p:nvSpPr>
        <p:spPr>
          <a:xfrm>
            <a:off x="8725272" y="3463433"/>
            <a:ext cx="10701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Lecteur CB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30721411-7D84-7D06-22B8-950ACB999EE6}"/>
              </a:ext>
            </a:extLst>
          </p:cNvPr>
          <p:cNvSpPr txBox="1"/>
          <p:nvPr/>
        </p:nvSpPr>
        <p:spPr>
          <a:xfrm>
            <a:off x="5910771" y="1430677"/>
            <a:ext cx="5341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Branchements dans </a:t>
            </a:r>
            <a:r>
              <a:rPr lang="fr-FR" sz="2000" b="1" dirty="0">
                <a:solidFill>
                  <a:srgbClr val="FF0000"/>
                </a:solidFill>
              </a:rPr>
              <a:t>Pulse 22 WL </a:t>
            </a:r>
            <a:r>
              <a:rPr lang="fr-FR" sz="2000" b="1" dirty="0"/>
              <a:t>/ </a:t>
            </a:r>
            <a:r>
              <a:rPr lang="fr-FR" sz="2000" b="1" dirty="0">
                <a:solidFill>
                  <a:srgbClr val="FF0000"/>
                </a:solidFill>
              </a:rPr>
              <a:t>GL</a:t>
            </a:r>
            <a:r>
              <a:rPr lang="fr-FR" sz="2000" b="1" dirty="0"/>
              <a:t> et </a:t>
            </a:r>
            <a:r>
              <a:rPr lang="fr-FR" sz="2000" b="1" dirty="0">
                <a:solidFill>
                  <a:srgbClr val="FF0000"/>
                </a:solidFill>
              </a:rPr>
              <a:t>Pulse 50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B07A0C56-70F5-4D86-EF9F-EEFC411E254E}"/>
              </a:ext>
            </a:extLst>
          </p:cNvPr>
          <p:cNvSpPr txBox="1"/>
          <p:nvPr/>
        </p:nvSpPr>
        <p:spPr>
          <a:xfrm>
            <a:off x="5967759" y="3985653"/>
            <a:ext cx="46287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Branchements avec une/des </a:t>
            </a:r>
            <a:r>
              <a:rPr lang="fr-FR" sz="2000" b="1" dirty="0">
                <a:solidFill>
                  <a:srgbClr val="FF0000"/>
                </a:solidFill>
              </a:rPr>
              <a:t>Pulse WB-AC</a:t>
            </a:r>
          </a:p>
        </p:txBody>
      </p: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BC5828AB-E2A4-11A6-30C0-1E972887A478}"/>
              </a:ext>
            </a:extLst>
          </p:cNvPr>
          <p:cNvSpPr/>
          <p:nvPr/>
        </p:nvSpPr>
        <p:spPr>
          <a:xfrm>
            <a:off x="7855784" y="4524032"/>
            <a:ext cx="1939653" cy="103749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B31369B-AD27-6400-3468-E0520ED9E278}"/>
              </a:ext>
            </a:extLst>
          </p:cNvPr>
          <p:cNvSpPr txBox="1"/>
          <p:nvPr/>
        </p:nvSpPr>
        <p:spPr>
          <a:xfrm>
            <a:off x="8259476" y="4496939"/>
            <a:ext cx="1069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RUT 200</a:t>
            </a:r>
          </a:p>
        </p:txBody>
      </p:sp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5D4C8D6B-36A3-4DE5-FFA0-DB07B6FDA2AD}"/>
              </a:ext>
            </a:extLst>
          </p:cNvPr>
          <p:cNvSpPr/>
          <p:nvPr/>
        </p:nvSpPr>
        <p:spPr>
          <a:xfrm>
            <a:off x="8005254" y="4924925"/>
            <a:ext cx="737087" cy="580292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id="{156C337B-B4F2-BB96-C8CB-81A04210639C}"/>
              </a:ext>
            </a:extLst>
          </p:cNvPr>
          <p:cNvSpPr/>
          <p:nvPr/>
        </p:nvSpPr>
        <p:spPr>
          <a:xfrm>
            <a:off x="8891811" y="4924925"/>
            <a:ext cx="737087" cy="580292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24F43AFC-523E-DD0A-31D9-81C4D7A473DF}"/>
              </a:ext>
            </a:extLst>
          </p:cNvPr>
          <p:cNvSpPr txBox="1"/>
          <p:nvPr/>
        </p:nvSpPr>
        <p:spPr>
          <a:xfrm>
            <a:off x="8108339" y="5045794"/>
            <a:ext cx="530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/>
              <a:t>LAN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9D2D060D-27A6-6A3D-7412-43E3C7B0B7B7}"/>
              </a:ext>
            </a:extLst>
          </p:cNvPr>
          <p:cNvSpPr txBox="1"/>
          <p:nvPr/>
        </p:nvSpPr>
        <p:spPr>
          <a:xfrm>
            <a:off x="8950012" y="5053256"/>
            <a:ext cx="620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/>
              <a:t>WAN</a:t>
            </a:r>
          </a:p>
        </p:txBody>
      </p:sp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3A37E58E-817A-C0B7-78B1-01105782AA72}"/>
              </a:ext>
            </a:extLst>
          </p:cNvPr>
          <p:cNvSpPr/>
          <p:nvPr/>
        </p:nvSpPr>
        <p:spPr>
          <a:xfrm>
            <a:off x="8891811" y="5807086"/>
            <a:ext cx="737087" cy="580292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 : coins arrondis 34">
            <a:extLst>
              <a:ext uri="{FF2B5EF4-FFF2-40B4-BE49-F238E27FC236}">
                <a16:creationId xmlns:a16="http://schemas.microsoft.com/office/drawing/2014/main" id="{641E36A4-E21B-B62C-CC38-DB92A083FF15}"/>
              </a:ext>
            </a:extLst>
          </p:cNvPr>
          <p:cNvSpPr/>
          <p:nvPr/>
        </p:nvSpPr>
        <p:spPr>
          <a:xfrm>
            <a:off x="7262488" y="5807086"/>
            <a:ext cx="737087" cy="580292"/>
          </a:xfrm>
          <a:prstGeom prst="round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1" name="Connecteur : en angle 40">
            <a:extLst>
              <a:ext uri="{FF2B5EF4-FFF2-40B4-BE49-F238E27FC236}">
                <a16:creationId xmlns:a16="http://schemas.microsoft.com/office/drawing/2014/main" id="{B7D86EB8-7007-C82A-9EDF-DD0F6D544CBF}"/>
              </a:ext>
            </a:extLst>
          </p:cNvPr>
          <p:cNvCxnSpPr>
            <a:cxnSpLocks/>
            <a:stCxn id="35" idx="0"/>
            <a:endCxn id="30" idx="1"/>
          </p:cNvCxnSpPr>
          <p:nvPr/>
        </p:nvCxnSpPr>
        <p:spPr>
          <a:xfrm rot="5400000" flipH="1" flipV="1">
            <a:off x="7522136" y="5323968"/>
            <a:ext cx="592015" cy="374222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oneTexte 42">
            <a:extLst>
              <a:ext uri="{FF2B5EF4-FFF2-40B4-BE49-F238E27FC236}">
                <a16:creationId xmlns:a16="http://schemas.microsoft.com/office/drawing/2014/main" id="{72E4D636-CE98-529A-50E7-9A75CFAEB306}"/>
              </a:ext>
            </a:extLst>
          </p:cNvPr>
          <p:cNvSpPr txBox="1"/>
          <p:nvPr/>
        </p:nvSpPr>
        <p:spPr>
          <a:xfrm>
            <a:off x="8886131" y="5866399"/>
            <a:ext cx="737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Pulse WB-AC</a:t>
            </a:r>
          </a:p>
        </p:txBody>
      </p:sp>
      <p:cxnSp>
        <p:nvCxnSpPr>
          <p:cNvPr id="45" name="Connecteur droit avec flèche 44">
            <a:extLst>
              <a:ext uri="{FF2B5EF4-FFF2-40B4-BE49-F238E27FC236}">
                <a16:creationId xmlns:a16="http://schemas.microsoft.com/office/drawing/2014/main" id="{C42A0E8B-2E56-2643-FEA9-48183FFD438E}"/>
              </a:ext>
            </a:extLst>
          </p:cNvPr>
          <p:cNvCxnSpPr>
            <a:cxnSpLocks/>
            <a:stCxn id="43" idx="1"/>
          </p:cNvCxnSpPr>
          <p:nvPr/>
        </p:nvCxnSpPr>
        <p:spPr>
          <a:xfrm flipH="1" flipV="1">
            <a:off x="8005255" y="6097231"/>
            <a:ext cx="880876" cy="1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ZoneTexte 46">
            <a:extLst>
              <a:ext uri="{FF2B5EF4-FFF2-40B4-BE49-F238E27FC236}">
                <a16:creationId xmlns:a16="http://schemas.microsoft.com/office/drawing/2014/main" id="{1A7E03BD-7347-43D4-B92D-2FC6DE494A02}"/>
              </a:ext>
            </a:extLst>
          </p:cNvPr>
          <p:cNvSpPr txBox="1"/>
          <p:nvPr/>
        </p:nvSpPr>
        <p:spPr>
          <a:xfrm>
            <a:off x="7095948" y="5936887"/>
            <a:ext cx="10701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Switch</a:t>
            </a:r>
          </a:p>
        </p:txBody>
      </p:sp>
    </p:spTree>
    <p:extLst>
      <p:ext uri="{BB962C8B-B14F-4D97-AF65-F5344CB8AC3E}">
        <p14:creationId xmlns:p14="http://schemas.microsoft.com/office/powerpoint/2010/main" val="3740040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7CF3F0C1-2321-EF97-6BF3-F7E4447DDDB3}"/>
              </a:ext>
            </a:extLst>
          </p:cNvPr>
          <p:cNvSpPr txBox="1"/>
          <p:nvPr/>
        </p:nvSpPr>
        <p:spPr>
          <a:xfrm>
            <a:off x="-93764" y="3983108"/>
            <a:ext cx="397484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/>
              <a:t>Routeur </a:t>
            </a:r>
            <a:r>
              <a:rPr lang="fr-FR" b="1" dirty="0">
                <a:solidFill>
                  <a:srgbClr val="FF0000"/>
                </a:solidFill>
              </a:rPr>
              <a:t>Alotcer AR7088H</a:t>
            </a:r>
          </a:p>
          <a:p>
            <a:pPr algn="ctr">
              <a:lnSpc>
                <a:spcPct val="150000"/>
              </a:lnSpc>
            </a:pPr>
            <a:r>
              <a:rPr lang="fr-FR" b="1" dirty="0"/>
              <a:t>2G / 3G / 4G</a:t>
            </a:r>
          </a:p>
          <a:p>
            <a:pPr algn="ctr">
              <a:lnSpc>
                <a:spcPct val="150000"/>
              </a:lnSpc>
            </a:pPr>
            <a:r>
              <a:rPr lang="fr-FR" b="1" dirty="0"/>
              <a:t>Bornes équipées :</a:t>
            </a:r>
          </a:p>
          <a:p>
            <a:pPr algn="ctr">
              <a:lnSpc>
                <a:spcPct val="150000"/>
              </a:lnSpc>
            </a:pPr>
            <a:r>
              <a:rPr lang="fr-FR" b="1" dirty="0"/>
              <a:t>Pulse </a:t>
            </a:r>
            <a:r>
              <a:rPr lang="fr-FR" b="1" dirty="0">
                <a:solidFill>
                  <a:srgbClr val="FF0000"/>
                </a:solidFill>
              </a:rPr>
              <a:t>25 DC</a:t>
            </a:r>
            <a:r>
              <a:rPr lang="fr-FR" b="1" dirty="0">
                <a:solidFill>
                  <a:srgbClr val="000000"/>
                </a:solidFill>
              </a:rPr>
              <a:t>, Pulse </a:t>
            </a:r>
            <a:r>
              <a:rPr lang="fr-FR" b="1" dirty="0">
                <a:solidFill>
                  <a:srgbClr val="FF0000"/>
                </a:solidFill>
              </a:rPr>
              <a:t>20-80 DC </a:t>
            </a:r>
            <a:r>
              <a:rPr lang="fr-FR" b="1" dirty="0">
                <a:solidFill>
                  <a:srgbClr val="000000"/>
                </a:solidFill>
              </a:rPr>
              <a:t>et Pulse </a:t>
            </a:r>
            <a:r>
              <a:rPr lang="fr-FR" b="1" dirty="0">
                <a:solidFill>
                  <a:srgbClr val="FF0000"/>
                </a:solidFill>
              </a:rPr>
              <a:t>100-400 DC</a:t>
            </a:r>
          </a:p>
          <a:p>
            <a:pPr>
              <a:lnSpc>
                <a:spcPct val="250000"/>
              </a:lnSpc>
            </a:pPr>
            <a:endParaRPr lang="fr-FR" b="1" dirty="0"/>
          </a:p>
          <a:p>
            <a:endParaRPr lang="fr-FR" b="1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88086AB-A73D-A290-7311-B90A8DDB17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046" y="1170459"/>
            <a:ext cx="2341685" cy="287421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906CAAD-5621-3D17-B9CB-87AC5F994592}"/>
              </a:ext>
            </a:extLst>
          </p:cNvPr>
          <p:cNvSpPr/>
          <p:nvPr/>
        </p:nvSpPr>
        <p:spPr>
          <a:xfrm>
            <a:off x="728680" y="178800"/>
            <a:ext cx="29672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Connexions Alotcer AR7088H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7F3B0886-AD98-54E0-D56B-A62BDE48EB52}"/>
              </a:ext>
            </a:extLst>
          </p:cNvPr>
          <p:cNvSpPr/>
          <p:nvPr/>
        </p:nvSpPr>
        <p:spPr>
          <a:xfrm>
            <a:off x="7643404" y="1461957"/>
            <a:ext cx="1934716" cy="103749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4F08F4C-4E51-C390-F6FE-D104CA8D17F7}"/>
              </a:ext>
            </a:extLst>
          </p:cNvPr>
          <p:cNvSpPr txBox="1"/>
          <p:nvPr/>
        </p:nvSpPr>
        <p:spPr>
          <a:xfrm>
            <a:off x="7974306" y="1400350"/>
            <a:ext cx="11657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AR7088H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4DA26A5B-0994-4768-01D4-991AE17076E2}"/>
              </a:ext>
            </a:extLst>
          </p:cNvPr>
          <p:cNvSpPr/>
          <p:nvPr/>
        </p:nvSpPr>
        <p:spPr>
          <a:xfrm>
            <a:off x="7792874" y="1862850"/>
            <a:ext cx="737087" cy="580292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AAE7A8C-DB17-CADD-7643-79B00574A934}"/>
              </a:ext>
            </a:extLst>
          </p:cNvPr>
          <p:cNvSpPr/>
          <p:nvPr/>
        </p:nvSpPr>
        <p:spPr>
          <a:xfrm>
            <a:off x="8679431" y="1862850"/>
            <a:ext cx="737087" cy="580292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7022CE4-F35E-691D-12AD-1041D503ECA4}"/>
              </a:ext>
            </a:extLst>
          </p:cNvPr>
          <p:cNvSpPr txBox="1"/>
          <p:nvPr/>
        </p:nvSpPr>
        <p:spPr>
          <a:xfrm>
            <a:off x="7826358" y="1983719"/>
            <a:ext cx="6815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/>
              <a:t>LAN 1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ABE6E13-1EBA-3FD1-6570-E3DDB4606D2F}"/>
              </a:ext>
            </a:extLst>
          </p:cNvPr>
          <p:cNvSpPr txBox="1"/>
          <p:nvPr/>
        </p:nvSpPr>
        <p:spPr>
          <a:xfrm>
            <a:off x="8737632" y="1991181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1600" b="1" dirty="0"/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E6CB79D8-1839-0619-204B-3F39276337CC}"/>
              </a:ext>
            </a:extLst>
          </p:cNvPr>
          <p:cNvSpPr/>
          <p:nvPr/>
        </p:nvSpPr>
        <p:spPr>
          <a:xfrm>
            <a:off x="8679431" y="2745011"/>
            <a:ext cx="737087" cy="580292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CD56A4E3-DCE2-3254-A619-B85A2CF961B0}"/>
              </a:ext>
            </a:extLst>
          </p:cNvPr>
          <p:cNvSpPr/>
          <p:nvPr/>
        </p:nvSpPr>
        <p:spPr>
          <a:xfrm>
            <a:off x="7050108" y="2745011"/>
            <a:ext cx="737087" cy="580292"/>
          </a:xfrm>
          <a:prstGeom prst="round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" name="Connecteur : en angle 15">
            <a:extLst>
              <a:ext uri="{FF2B5EF4-FFF2-40B4-BE49-F238E27FC236}">
                <a16:creationId xmlns:a16="http://schemas.microsoft.com/office/drawing/2014/main" id="{643D478E-9BE0-467B-1170-6774C50AD838}"/>
              </a:ext>
            </a:extLst>
          </p:cNvPr>
          <p:cNvCxnSpPr>
            <a:cxnSpLocks/>
            <a:stCxn id="15" idx="3"/>
            <a:endCxn id="7" idx="2"/>
          </p:cNvCxnSpPr>
          <p:nvPr/>
        </p:nvCxnSpPr>
        <p:spPr>
          <a:xfrm flipV="1">
            <a:off x="7787195" y="2443142"/>
            <a:ext cx="374223" cy="592015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13151E01-F273-211C-5A31-1103EDBD3434}"/>
              </a:ext>
            </a:extLst>
          </p:cNvPr>
          <p:cNvCxnSpPr>
            <a:cxnSpLocks/>
            <a:stCxn id="14" idx="0"/>
            <a:endCxn id="8" idx="2"/>
          </p:cNvCxnSpPr>
          <p:nvPr/>
        </p:nvCxnSpPr>
        <p:spPr>
          <a:xfrm flipV="1">
            <a:off x="9047975" y="2443142"/>
            <a:ext cx="0" cy="301869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A3144708-A9FA-B7DF-69AF-58BCBF3D6ABF}"/>
              </a:ext>
            </a:extLst>
          </p:cNvPr>
          <p:cNvSpPr txBox="1"/>
          <p:nvPr/>
        </p:nvSpPr>
        <p:spPr>
          <a:xfrm>
            <a:off x="8512892" y="2895293"/>
            <a:ext cx="10701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Lecteur CB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821814CC-4B0C-2858-3B83-7059DA2D4D9F}"/>
              </a:ext>
            </a:extLst>
          </p:cNvPr>
          <p:cNvSpPr txBox="1"/>
          <p:nvPr/>
        </p:nvSpPr>
        <p:spPr>
          <a:xfrm>
            <a:off x="6894959" y="2903230"/>
            <a:ext cx="10416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Monitor-EV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1525FF6F-7379-F15A-EF32-5FB0F383A811}"/>
              </a:ext>
            </a:extLst>
          </p:cNvPr>
          <p:cNvSpPr txBox="1"/>
          <p:nvPr/>
        </p:nvSpPr>
        <p:spPr>
          <a:xfrm>
            <a:off x="6865668" y="916775"/>
            <a:ext cx="34901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Branchements du routeur CPO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DDA9392A-CE5C-C959-3F82-3FAC2C130EAD}"/>
              </a:ext>
            </a:extLst>
          </p:cNvPr>
          <p:cNvSpPr txBox="1"/>
          <p:nvPr/>
        </p:nvSpPr>
        <p:spPr>
          <a:xfrm>
            <a:off x="8723788" y="1987631"/>
            <a:ext cx="6815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/>
              <a:t>LAN 2</a:t>
            </a:r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1EADCE46-1367-03B9-40ED-854231C669E3}"/>
              </a:ext>
            </a:extLst>
          </p:cNvPr>
          <p:cNvSpPr/>
          <p:nvPr/>
        </p:nvSpPr>
        <p:spPr>
          <a:xfrm>
            <a:off x="7649083" y="4298992"/>
            <a:ext cx="1934716" cy="103749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87D4729E-F08C-CF48-A469-D984EA110F79}"/>
              </a:ext>
            </a:extLst>
          </p:cNvPr>
          <p:cNvSpPr txBox="1"/>
          <p:nvPr/>
        </p:nvSpPr>
        <p:spPr>
          <a:xfrm>
            <a:off x="7979985" y="4237385"/>
            <a:ext cx="11657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AR7088H</a:t>
            </a:r>
          </a:p>
        </p:txBody>
      </p: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3EB5BD50-7B68-E540-C16E-D239DCDFBB16}"/>
              </a:ext>
            </a:extLst>
          </p:cNvPr>
          <p:cNvSpPr/>
          <p:nvPr/>
        </p:nvSpPr>
        <p:spPr>
          <a:xfrm>
            <a:off x="7798553" y="4699885"/>
            <a:ext cx="737087" cy="580292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A8174618-3FC6-C596-2487-F03AAF24DEE0}"/>
              </a:ext>
            </a:extLst>
          </p:cNvPr>
          <p:cNvSpPr/>
          <p:nvPr/>
        </p:nvSpPr>
        <p:spPr>
          <a:xfrm>
            <a:off x="8685110" y="4699885"/>
            <a:ext cx="737087" cy="580292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842BFA3F-BD44-EA05-8F02-C4C80EEE0D6F}"/>
              </a:ext>
            </a:extLst>
          </p:cNvPr>
          <p:cNvSpPr txBox="1"/>
          <p:nvPr/>
        </p:nvSpPr>
        <p:spPr>
          <a:xfrm>
            <a:off x="7832037" y="4820754"/>
            <a:ext cx="6815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/>
              <a:t>LAN 1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3ADCF2F0-81F7-2BAC-6EE3-319F63AB78E4}"/>
              </a:ext>
            </a:extLst>
          </p:cNvPr>
          <p:cNvSpPr txBox="1"/>
          <p:nvPr/>
        </p:nvSpPr>
        <p:spPr>
          <a:xfrm>
            <a:off x="8743311" y="4828216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1600" b="1" dirty="0"/>
          </a:p>
        </p:txBody>
      </p:sp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7643450A-5E9F-B0C4-C26D-232D4C81B8CE}"/>
              </a:ext>
            </a:extLst>
          </p:cNvPr>
          <p:cNvSpPr/>
          <p:nvPr/>
        </p:nvSpPr>
        <p:spPr>
          <a:xfrm>
            <a:off x="7055787" y="5582046"/>
            <a:ext cx="737087" cy="580292"/>
          </a:xfrm>
          <a:prstGeom prst="round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 : en angle 34">
            <a:extLst>
              <a:ext uri="{FF2B5EF4-FFF2-40B4-BE49-F238E27FC236}">
                <a16:creationId xmlns:a16="http://schemas.microsoft.com/office/drawing/2014/main" id="{60060211-C98B-618C-EC22-575905C9F241}"/>
              </a:ext>
            </a:extLst>
          </p:cNvPr>
          <p:cNvCxnSpPr>
            <a:cxnSpLocks/>
            <a:stCxn id="34" idx="3"/>
            <a:endCxn id="29" idx="2"/>
          </p:cNvCxnSpPr>
          <p:nvPr/>
        </p:nvCxnSpPr>
        <p:spPr>
          <a:xfrm flipV="1">
            <a:off x="7792874" y="5280177"/>
            <a:ext cx="374223" cy="592015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ZoneTexte 37">
            <a:extLst>
              <a:ext uri="{FF2B5EF4-FFF2-40B4-BE49-F238E27FC236}">
                <a16:creationId xmlns:a16="http://schemas.microsoft.com/office/drawing/2014/main" id="{6C01D841-C769-77EB-599A-472E625B6CE7}"/>
              </a:ext>
            </a:extLst>
          </p:cNvPr>
          <p:cNvSpPr txBox="1"/>
          <p:nvPr/>
        </p:nvSpPr>
        <p:spPr>
          <a:xfrm>
            <a:off x="6900638" y="5740265"/>
            <a:ext cx="10416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Monitor-EV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C0125792-2D94-186B-1F61-6122540AAB07}"/>
              </a:ext>
            </a:extLst>
          </p:cNvPr>
          <p:cNvSpPr txBox="1"/>
          <p:nvPr/>
        </p:nvSpPr>
        <p:spPr>
          <a:xfrm>
            <a:off x="6871347" y="3753810"/>
            <a:ext cx="36344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Branchements du routeur Madic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4AADC69E-503D-5D39-DB11-D1CC5980E333}"/>
              </a:ext>
            </a:extLst>
          </p:cNvPr>
          <p:cNvSpPr txBox="1"/>
          <p:nvPr/>
        </p:nvSpPr>
        <p:spPr>
          <a:xfrm>
            <a:off x="8729467" y="4824666"/>
            <a:ext cx="6815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/>
              <a:t>LAN 2</a:t>
            </a:r>
          </a:p>
        </p:txBody>
      </p:sp>
    </p:spTree>
    <p:extLst>
      <p:ext uri="{BB962C8B-B14F-4D97-AF65-F5344CB8AC3E}">
        <p14:creationId xmlns:p14="http://schemas.microsoft.com/office/powerpoint/2010/main" val="1822640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D45783-FD29-8EC0-6B49-061249A2A4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88EBF67-1966-63E8-C39F-377E31AB1F1A}"/>
              </a:ext>
            </a:extLst>
          </p:cNvPr>
          <p:cNvSpPr/>
          <p:nvPr/>
        </p:nvSpPr>
        <p:spPr>
          <a:xfrm>
            <a:off x="728680" y="178800"/>
            <a:ext cx="4182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Configuration Four-Faith F3426 et F3X26Q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3ABE6CE-4174-23DD-02E9-90F21DDC56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885" y="1717185"/>
            <a:ext cx="6028041" cy="4267691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0ACD99B8-F53E-2278-CE41-9178C808F0BD}"/>
              </a:ext>
            </a:extLst>
          </p:cNvPr>
          <p:cNvSpPr txBox="1"/>
          <p:nvPr/>
        </p:nvSpPr>
        <p:spPr>
          <a:xfrm>
            <a:off x="655885" y="1248002"/>
            <a:ext cx="49854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Configuration des paramètres de la carte SIM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9EFFA832-EA61-97D3-7998-BA11E6534C54}"/>
              </a:ext>
            </a:extLst>
          </p:cNvPr>
          <p:cNvSpPr/>
          <p:nvPr/>
        </p:nvSpPr>
        <p:spPr>
          <a:xfrm>
            <a:off x="1895363" y="2219034"/>
            <a:ext cx="3432775" cy="171112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97B24D9-BC4F-537F-7267-0A8238C7E0BB}"/>
              </a:ext>
            </a:extLst>
          </p:cNvPr>
          <p:cNvSpPr txBox="1"/>
          <p:nvPr/>
        </p:nvSpPr>
        <p:spPr>
          <a:xfrm>
            <a:off x="8103494" y="3393831"/>
            <a:ext cx="31870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Paramètres fournis par la supervision 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E05A634-6DA9-A38C-350D-70E53BC9565E}"/>
              </a:ext>
            </a:extLst>
          </p:cNvPr>
          <p:cNvSpPr txBox="1"/>
          <p:nvPr/>
        </p:nvSpPr>
        <p:spPr>
          <a:xfrm>
            <a:off x="8103494" y="5568462"/>
            <a:ext cx="31870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Identifiant : </a:t>
            </a:r>
            <a:r>
              <a:rPr lang="fr-FR" sz="2000" b="1" dirty="0">
                <a:solidFill>
                  <a:srgbClr val="FF0000"/>
                </a:solidFill>
              </a:rPr>
              <a:t>lafon</a:t>
            </a:r>
            <a:r>
              <a:rPr lang="fr-FR" sz="2000" b="1" dirty="0"/>
              <a:t>	</a:t>
            </a:r>
          </a:p>
          <a:p>
            <a:pPr algn="ctr"/>
            <a:r>
              <a:rPr lang="fr-FR" sz="2000" b="1" dirty="0"/>
              <a:t>MDP : </a:t>
            </a:r>
            <a:r>
              <a:rPr lang="fr-FR" sz="2000" b="1" dirty="0">
                <a:solidFill>
                  <a:srgbClr val="FF0000"/>
                </a:solidFill>
              </a:rPr>
              <a:t>lafon</a:t>
            </a:r>
          </a:p>
        </p:txBody>
      </p:sp>
    </p:spTree>
    <p:extLst>
      <p:ext uri="{BB962C8B-B14F-4D97-AF65-F5344CB8AC3E}">
        <p14:creationId xmlns:p14="http://schemas.microsoft.com/office/powerpoint/2010/main" val="116132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5BF8AE-017B-AC75-55E6-6A0C0831E8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72975FE-86AB-B83E-7D68-F6BC965C31BF}"/>
              </a:ext>
            </a:extLst>
          </p:cNvPr>
          <p:cNvSpPr/>
          <p:nvPr/>
        </p:nvSpPr>
        <p:spPr>
          <a:xfrm>
            <a:off x="728680" y="178800"/>
            <a:ext cx="4182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Configuration Four-Faith F3426 et F3X26Q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72E6379-59B0-3D22-5139-3D0BAC171A53}"/>
              </a:ext>
            </a:extLst>
          </p:cNvPr>
          <p:cNvSpPr txBox="1"/>
          <p:nvPr/>
        </p:nvSpPr>
        <p:spPr>
          <a:xfrm>
            <a:off x="655884" y="1248002"/>
            <a:ext cx="6650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Menu Status &gt; WAN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DA64A98-380D-FF57-B836-1CD1F8A911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885" y="1717396"/>
            <a:ext cx="6781392" cy="4143099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80A5459B-01A5-5BC4-246E-C66B73B23B18}"/>
              </a:ext>
            </a:extLst>
          </p:cNvPr>
          <p:cNvSpPr/>
          <p:nvPr/>
        </p:nvSpPr>
        <p:spPr>
          <a:xfrm>
            <a:off x="1960685" y="2153609"/>
            <a:ext cx="2795954" cy="302505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677BB21-A262-B58A-83F5-11365372FD8E}"/>
              </a:ext>
            </a:extLst>
          </p:cNvPr>
          <p:cNvSpPr txBox="1"/>
          <p:nvPr/>
        </p:nvSpPr>
        <p:spPr>
          <a:xfrm>
            <a:off x="8510900" y="3281113"/>
            <a:ext cx="31870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Permet de vérifier l’ensemble des adresses IP attribuées au routeur ainsi que la puissance du signal.</a:t>
            </a:r>
          </a:p>
        </p:txBody>
      </p:sp>
    </p:spTree>
    <p:extLst>
      <p:ext uri="{BB962C8B-B14F-4D97-AF65-F5344CB8AC3E}">
        <p14:creationId xmlns:p14="http://schemas.microsoft.com/office/powerpoint/2010/main" val="245729909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37455</TotalTime>
  <Words>1009</Words>
  <Application>Microsoft Office PowerPoint</Application>
  <PresentationFormat>Grand écran</PresentationFormat>
  <Paragraphs>184</Paragraphs>
  <Slides>26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Montserrat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Microsoft Office</dc:creator>
  <cp:lastModifiedBy>Léo DUMONT</cp:lastModifiedBy>
  <cp:revision>779</cp:revision>
  <cp:lastPrinted>2025-10-30T10:20:59Z</cp:lastPrinted>
  <dcterms:created xsi:type="dcterms:W3CDTF">2021-02-03T13:04:29Z</dcterms:created>
  <dcterms:modified xsi:type="dcterms:W3CDTF">2025-12-30T14:56:37Z</dcterms:modified>
</cp:coreProperties>
</file>